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33.xml" ContentType="application/vnd.openxmlformats-officedocument.presentationml.slideLayout+xml"/>
  <Override PartName="/ppt/slideLayouts/slideLayout3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2.xml" ContentType="application/vnd.openxmlformats-officedocument.presentationml.slideLayout+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82" r:id="rId6"/>
    <p:sldMasterId id="2147483694" r:id="rId7"/>
  </p:sldMasterIdLst>
  <p:notesMasterIdLst>
    <p:notesMasterId r:id="rId18"/>
  </p:notesMasterIdLst>
  <p:sldIdLst>
    <p:sldId id="258" r:id="rId8"/>
    <p:sldId id="259" r:id="rId9"/>
    <p:sldId id="260" r:id="rId10"/>
    <p:sldId id="261" r:id="rId11"/>
    <p:sldId id="266" r:id="rId12"/>
    <p:sldId id="265" r:id="rId13"/>
    <p:sldId id="264" r:id="rId14"/>
    <p:sldId id="263" r:id="rId15"/>
    <p:sldId id="267" r:id="rId16"/>
    <p:sldId id="262" r:id="rId17"/>
  </p:sldIdLst>
  <p:sldSz cx="9906000" cy="6858000" type="A4"/>
  <p:notesSz cx="9874250" cy="6797675"/>
  <p:defaultTextStyle>
    <a:defPPr>
      <a:defRPr lang="sv-SE"/>
    </a:defPPr>
    <a:lvl1pPr marL="0" algn="l" defTabSz="1277234" rtl="0" eaLnBrk="1" latinLnBrk="0" hangingPunct="1">
      <a:defRPr sz="2514" kern="1200">
        <a:solidFill>
          <a:schemeClr val="tx1"/>
        </a:solidFill>
        <a:latin typeface="+mn-lt"/>
        <a:ea typeface="+mn-ea"/>
        <a:cs typeface="+mn-cs"/>
      </a:defRPr>
    </a:lvl1pPr>
    <a:lvl2pPr marL="638617" algn="l" defTabSz="1277234" rtl="0" eaLnBrk="1" latinLnBrk="0" hangingPunct="1">
      <a:defRPr sz="2514" kern="1200">
        <a:solidFill>
          <a:schemeClr val="tx1"/>
        </a:solidFill>
        <a:latin typeface="+mn-lt"/>
        <a:ea typeface="+mn-ea"/>
        <a:cs typeface="+mn-cs"/>
      </a:defRPr>
    </a:lvl2pPr>
    <a:lvl3pPr marL="1277234" algn="l" defTabSz="1277234" rtl="0" eaLnBrk="1" latinLnBrk="0" hangingPunct="1">
      <a:defRPr sz="2514" kern="1200">
        <a:solidFill>
          <a:schemeClr val="tx1"/>
        </a:solidFill>
        <a:latin typeface="+mn-lt"/>
        <a:ea typeface="+mn-ea"/>
        <a:cs typeface="+mn-cs"/>
      </a:defRPr>
    </a:lvl3pPr>
    <a:lvl4pPr marL="1915851" algn="l" defTabSz="1277234" rtl="0" eaLnBrk="1" latinLnBrk="0" hangingPunct="1">
      <a:defRPr sz="2514" kern="1200">
        <a:solidFill>
          <a:schemeClr val="tx1"/>
        </a:solidFill>
        <a:latin typeface="+mn-lt"/>
        <a:ea typeface="+mn-ea"/>
        <a:cs typeface="+mn-cs"/>
      </a:defRPr>
    </a:lvl4pPr>
    <a:lvl5pPr marL="2554468" algn="l" defTabSz="1277234" rtl="0" eaLnBrk="1" latinLnBrk="0" hangingPunct="1">
      <a:defRPr sz="2514" kern="1200">
        <a:solidFill>
          <a:schemeClr val="tx1"/>
        </a:solidFill>
        <a:latin typeface="+mn-lt"/>
        <a:ea typeface="+mn-ea"/>
        <a:cs typeface="+mn-cs"/>
      </a:defRPr>
    </a:lvl5pPr>
    <a:lvl6pPr marL="3193085" algn="l" defTabSz="1277234" rtl="0" eaLnBrk="1" latinLnBrk="0" hangingPunct="1">
      <a:defRPr sz="2514" kern="1200">
        <a:solidFill>
          <a:schemeClr val="tx1"/>
        </a:solidFill>
        <a:latin typeface="+mn-lt"/>
        <a:ea typeface="+mn-ea"/>
        <a:cs typeface="+mn-cs"/>
      </a:defRPr>
    </a:lvl6pPr>
    <a:lvl7pPr marL="3831702" algn="l" defTabSz="1277234" rtl="0" eaLnBrk="1" latinLnBrk="0" hangingPunct="1">
      <a:defRPr sz="2514" kern="1200">
        <a:solidFill>
          <a:schemeClr val="tx1"/>
        </a:solidFill>
        <a:latin typeface="+mn-lt"/>
        <a:ea typeface="+mn-ea"/>
        <a:cs typeface="+mn-cs"/>
      </a:defRPr>
    </a:lvl7pPr>
    <a:lvl8pPr marL="4470319" algn="l" defTabSz="1277234" rtl="0" eaLnBrk="1" latinLnBrk="0" hangingPunct="1">
      <a:defRPr sz="2514" kern="1200">
        <a:solidFill>
          <a:schemeClr val="tx1"/>
        </a:solidFill>
        <a:latin typeface="+mn-lt"/>
        <a:ea typeface="+mn-ea"/>
        <a:cs typeface="+mn-cs"/>
      </a:defRPr>
    </a:lvl8pPr>
    <a:lvl9pPr marL="5108936" algn="l" defTabSz="1277234" rtl="0" eaLnBrk="1" latinLnBrk="0" hangingPunct="1">
      <a:defRPr sz="251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65" userDrawn="1">
          <p15:clr>
            <a:srgbClr val="A4A3A4"/>
          </p15:clr>
        </p15:guide>
        <p15:guide id="2" pos="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5697"/>
    <a:srgbClr val="83C55B"/>
    <a:srgbClr val="0070C0"/>
    <a:srgbClr val="000000"/>
    <a:srgbClr val="D0E6CF"/>
    <a:srgbClr val="0096C8"/>
    <a:srgbClr val="0092D4"/>
    <a:srgbClr val="00A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2842" autoAdjust="0"/>
  </p:normalViewPr>
  <p:slideViewPr>
    <p:cSldViewPr snapToGrid="0" showGuides="1">
      <p:cViewPr varScale="1">
        <p:scale>
          <a:sx n="116" d="100"/>
          <a:sy n="116" d="100"/>
        </p:scale>
        <p:origin x="1128" y="108"/>
      </p:cViewPr>
      <p:guideLst>
        <p:guide orient="horz" pos="3665"/>
        <p:guide pos="13"/>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customXml" Target="../customXml/item5.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4278842" cy="339884"/>
          </a:xfrm>
          <a:prstGeom prst="rect">
            <a:avLst/>
          </a:prstGeom>
        </p:spPr>
        <p:txBody>
          <a:bodyPr vert="horz" lIns="91120" tIns="45560" rIns="91120" bIns="45560" rtlCol="0"/>
          <a:lstStyle>
            <a:lvl1pPr algn="l">
              <a:defRPr sz="1200"/>
            </a:lvl1pPr>
          </a:lstStyle>
          <a:p>
            <a:endParaRPr lang="sv-SE"/>
          </a:p>
        </p:txBody>
      </p:sp>
      <p:sp>
        <p:nvSpPr>
          <p:cNvPr id="3" name="Platshållare för datum 2"/>
          <p:cNvSpPr>
            <a:spLocks noGrp="1"/>
          </p:cNvSpPr>
          <p:nvPr>
            <p:ph type="dt" idx="1"/>
          </p:nvPr>
        </p:nvSpPr>
        <p:spPr>
          <a:xfrm>
            <a:off x="5593124" y="1"/>
            <a:ext cx="4278842" cy="339884"/>
          </a:xfrm>
          <a:prstGeom prst="rect">
            <a:avLst/>
          </a:prstGeom>
        </p:spPr>
        <p:txBody>
          <a:bodyPr vert="horz" lIns="91120" tIns="45560" rIns="91120" bIns="45560" rtlCol="0"/>
          <a:lstStyle>
            <a:lvl1pPr algn="r">
              <a:defRPr sz="1200"/>
            </a:lvl1pPr>
          </a:lstStyle>
          <a:p>
            <a:fld id="{CFE5F691-4DA6-4E7E-88E0-0B0E5F6DDD4C}" type="datetimeFigureOut">
              <a:rPr lang="sv-SE" smtClean="0"/>
              <a:t>2022-09-22</a:t>
            </a:fld>
            <a:endParaRPr lang="sv-SE"/>
          </a:p>
        </p:txBody>
      </p:sp>
      <p:sp>
        <p:nvSpPr>
          <p:cNvPr id="4" name="Platshållare för bildobjekt 3"/>
          <p:cNvSpPr>
            <a:spLocks noGrp="1" noRot="1" noChangeAspect="1"/>
          </p:cNvSpPr>
          <p:nvPr>
            <p:ph type="sldImg" idx="2"/>
          </p:nvPr>
        </p:nvSpPr>
        <p:spPr>
          <a:xfrm>
            <a:off x="3095625" y="509588"/>
            <a:ext cx="3683000" cy="2551112"/>
          </a:xfrm>
          <a:prstGeom prst="rect">
            <a:avLst/>
          </a:prstGeom>
          <a:noFill/>
          <a:ln w="12700">
            <a:solidFill>
              <a:prstClr val="black"/>
            </a:solidFill>
          </a:ln>
        </p:spPr>
        <p:txBody>
          <a:bodyPr vert="horz" lIns="91120" tIns="45560" rIns="91120" bIns="45560" rtlCol="0" anchor="ctr"/>
          <a:lstStyle/>
          <a:p>
            <a:endParaRPr lang="sv-SE"/>
          </a:p>
        </p:txBody>
      </p:sp>
      <p:sp>
        <p:nvSpPr>
          <p:cNvPr id="5" name="Platshållare för anteckningar 4"/>
          <p:cNvSpPr>
            <a:spLocks noGrp="1"/>
          </p:cNvSpPr>
          <p:nvPr>
            <p:ph type="body" sz="quarter" idx="3"/>
          </p:nvPr>
        </p:nvSpPr>
        <p:spPr>
          <a:xfrm>
            <a:off x="987425" y="3228896"/>
            <a:ext cx="7899400" cy="3058953"/>
          </a:xfrm>
          <a:prstGeom prst="rect">
            <a:avLst/>
          </a:prstGeom>
        </p:spPr>
        <p:txBody>
          <a:bodyPr vert="horz" lIns="91120" tIns="45560" rIns="91120" bIns="4556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6456612"/>
            <a:ext cx="4278842" cy="339884"/>
          </a:xfrm>
          <a:prstGeom prst="rect">
            <a:avLst/>
          </a:prstGeom>
        </p:spPr>
        <p:txBody>
          <a:bodyPr vert="horz" lIns="91120" tIns="45560" rIns="91120" bIns="45560" rtlCol="0" anchor="b"/>
          <a:lstStyle>
            <a:lvl1pPr algn="l">
              <a:defRPr sz="1200"/>
            </a:lvl1pPr>
          </a:lstStyle>
          <a:p>
            <a:endParaRPr lang="sv-SE"/>
          </a:p>
        </p:txBody>
      </p:sp>
      <p:sp>
        <p:nvSpPr>
          <p:cNvPr id="7" name="Platshållare för bildnummer 6"/>
          <p:cNvSpPr>
            <a:spLocks noGrp="1"/>
          </p:cNvSpPr>
          <p:nvPr>
            <p:ph type="sldNum" sz="quarter" idx="5"/>
          </p:nvPr>
        </p:nvSpPr>
        <p:spPr>
          <a:xfrm>
            <a:off x="5593124" y="6456612"/>
            <a:ext cx="4278842" cy="339884"/>
          </a:xfrm>
          <a:prstGeom prst="rect">
            <a:avLst/>
          </a:prstGeom>
        </p:spPr>
        <p:txBody>
          <a:bodyPr vert="horz" lIns="91120" tIns="45560" rIns="91120" bIns="45560" rtlCol="0" anchor="b"/>
          <a:lstStyle>
            <a:lvl1pPr algn="r">
              <a:defRPr sz="1200"/>
            </a:lvl1pPr>
          </a:lstStyle>
          <a:p>
            <a:fld id="{FB0CB7F7-2DE7-442F-B621-87F2D8E04FE8}" type="slidenum">
              <a:rPr lang="sv-SE" smtClean="0"/>
              <a:t>‹#›</a:t>
            </a:fld>
            <a:endParaRPr lang="sv-SE"/>
          </a:p>
        </p:txBody>
      </p:sp>
    </p:spTree>
    <p:extLst>
      <p:ext uri="{BB962C8B-B14F-4D97-AF65-F5344CB8AC3E}">
        <p14:creationId xmlns:p14="http://schemas.microsoft.com/office/powerpoint/2010/main" val="795747236"/>
      </p:ext>
    </p:extLst>
  </p:cSld>
  <p:clrMap bg1="lt1" tx1="dk1" bg2="lt2" tx2="dk2" accent1="accent1" accent2="accent2" accent3="accent3" accent4="accent4" accent5="accent5" accent6="accent6" hlink="hlink" folHlink="folHlink"/>
  <p:notesStyle>
    <a:lvl1pPr marL="0" algn="l" defTabSz="1277234" rtl="0" eaLnBrk="1" latinLnBrk="0" hangingPunct="1">
      <a:defRPr sz="1676" kern="1200">
        <a:solidFill>
          <a:schemeClr val="tx1"/>
        </a:solidFill>
        <a:latin typeface="+mn-lt"/>
        <a:ea typeface="+mn-ea"/>
        <a:cs typeface="+mn-cs"/>
      </a:defRPr>
    </a:lvl1pPr>
    <a:lvl2pPr marL="638617" algn="l" defTabSz="1277234" rtl="0" eaLnBrk="1" latinLnBrk="0" hangingPunct="1">
      <a:defRPr sz="1676" kern="1200">
        <a:solidFill>
          <a:schemeClr val="tx1"/>
        </a:solidFill>
        <a:latin typeface="+mn-lt"/>
        <a:ea typeface="+mn-ea"/>
        <a:cs typeface="+mn-cs"/>
      </a:defRPr>
    </a:lvl2pPr>
    <a:lvl3pPr marL="1277234" algn="l" defTabSz="1277234" rtl="0" eaLnBrk="1" latinLnBrk="0" hangingPunct="1">
      <a:defRPr sz="1676" kern="1200">
        <a:solidFill>
          <a:schemeClr val="tx1"/>
        </a:solidFill>
        <a:latin typeface="+mn-lt"/>
        <a:ea typeface="+mn-ea"/>
        <a:cs typeface="+mn-cs"/>
      </a:defRPr>
    </a:lvl3pPr>
    <a:lvl4pPr marL="1915851" algn="l" defTabSz="1277234" rtl="0" eaLnBrk="1" latinLnBrk="0" hangingPunct="1">
      <a:defRPr sz="1676" kern="1200">
        <a:solidFill>
          <a:schemeClr val="tx1"/>
        </a:solidFill>
        <a:latin typeface="+mn-lt"/>
        <a:ea typeface="+mn-ea"/>
        <a:cs typeface="+mn-cs"/>
      </a:defRPr>
    </a:lvl4pPr>
    <a:lvl5pPr marL="2554468" algn="l" defTabSz="1277234" rtl="0" eaLnBrk="1" latinLnBrk="0" hangingPunct="1">
      <a:defRPr sz="1676" kern="1200">
        <a:solidFill>
          <a:schemeClr val="tx1"/>
        </a:solidFill>
        <a:latin typeface="+mn-lt"/>
        <a:ea typeface="+mn-ea"/>
        <a:cs typeface="+mn-cs"/>
      </a:defRPr>
    </a:lvl5pPr>
    <a:lvl6pPr marL="3193085" algn="l" defTabSz="1277234" rtl="0" eaLnBrk="1" latinLnBrk="0" hangingPunct="1">
      <a:defRPr sz="1676" kern="1200">
        <a:solidFill>
          <a:schemeClr val="tx1"/>
        </a:solidFill>
        <a:latin typeface="+mn-lt"/>
        <a:ea typeface="+mn-ea"/>
        <a:cs typeface="+mn-cs"/>
      </a:defRPr>
    </a:lvl6pPr>
    <a:lvl7pPr marL="3831702" algn="l" defTabSz="1277234" rtl="0" eaLnBrk="1" latinLnBrk="0" hangingPunct="1">
      <a:defRPr sz="1676" kern="1200">
        <a:solidFill>
          <a:schemeClr val="tx1"/>
        </a:solidFill>
        <a:latin typeface="+mn-lt"/>
        <a:ea typeface="+mn-ea"/>
        <a:cs typeface="+mn-cs"/>
      </a:defRPr>
    </a:lvl7pPr>
    <a:lvl8pPr marL="4470319" algn="l" defTabSz="1277234" rtl="0" eaLnBrk="1" latinLnBrk="0" hangingPunct="1">
      <a:defRPr sz="1676" kern="1200">
        <a:solidFill>
          <a:schemeClr val="tx1"/>
        </a:solidFill>
        <a:latin typeface="+mn-lt"/>
        <a:ea typeface="+mn-ea"/>
        <a:cs typeface="+mn-cs"/>
      </a:defRPr>
    </a:lvl8pPr>
    <a:lvl9pPr marL="5108936" algn="l" defTabSz="1277234" rtl="0" eaLnBrk="1" latinLnBrk="0" hangingPunct="1">
      <a:defRPr sz="167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nual för mall">
    <p:spTree>
      <p:nvGrpSpPr>
        <p:cNvPr id="1" name=""/>
        <p:cNvGrpSpPr/>
        <p:nvPr/>
      </p:nvGrpSpPr>
      <p:grpSpPr>
        <a:xfrm>
          <a:off x="0" y="0"/>
          <a:ext cx="0" cy="0"/>
          <a:chOff x="0" y="0"/>
          <a:chExt cx="0" cy="0"/>
        </a:xfrm>
      </p:grpSpPr>
      <p:sp>
        <p:nvSpPr>
          <p:cNvPr id="4" name="Platshållare för text 12"/>
          <p:cNvSpPr txBox="1">
            <a:spLocks/>
          </p:cNvSpPr>
          <p:nvPr userDrawn="1"/>
        </p:nvSpPr>
        <p:spPr>
          <a:xfrm>
            <a:off x="1133989" y="2512514"/>
            <a:ext cx="3847617" cy="1369973"/>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buNone/>
            </a:pPr>
            <a:r>
              <a:rPr lang="sv-SE" sz="1400" b="1" kern="0" dirty="0" smtClean="0">
                <a:solidFill>
                  <a:srgbClr val="155697"/>
                </a:solidFill>
              </a:rPr>
              <a:t>Skapa ny sida</a:t>
            </a:r>
          </a:p>
          <a:p>
            <a:pPr marL="285750" indent="-285750">
              <a:spcBef>
                <a:spcPts val="160"/>
              </a:spcBef>
            </a:pPr>
            <a:r>
              <a:rPr lang="sv-SE" sz="1200" b="0" u="none" kern="0" dirty="0" smtClean="0"/>
              <a:t>I menyn </a:t>
            </a:r>
            <a:r>
              <a:rPr lang="sv-SE" sz="1200" b="1" u="none" kern="0" dirty="0" smtClean="0"/>
              <a:t>Start</a:t>
            </a:r>
            <a:r>
              <a:rPr lang="sv-SE" sz="1200" b="1" u="none" kern="0" baseline="0" dirty="0" smtClean="0"/>
              <a:t> </a:t>
            </a:r>
            <a:r>
              <a:rPr lang="sv-SE" sz="1200" b="0" u="none" kern="0" baseline="0" dirty="0" smtClean="0"/>
              <a:t>hittar du</a:t>
            </a:r>
            <a:r>
              <a:rPr lang="sv-SE" sz="1200" b="1" u="none" kern="0" baseline="0" dirty="0" smtClean="0"/>
              <a:t> </a:t>
            </a:r>
            <a:r>
              <a:rPr lang="sv-SE" sz="1200" b="0" i="1" u="none" kern="0" baseline="0" dirty="0" smtClean="0"/>
              <a:t>Ny bild</a:t>
            </a:r>
            <a:r>
              <a:rPr lang="sv-SE" sz="1200" b="0" u="none" kern="0" baseline="0" dirty="0" smtClean="0"/>
              <a:t>.</a:t>
            </a:r>
            <a:r>
              <a:rPr lang="sv-SE" sz="1200" b="0" u="none" kern="0" dirty="0" smtClean="0"/>
              <a:t> </a:t>
            </a:r>
          </a:p>
          <a:p>
            <a:pPr marL="285750" indent="-285750">
              <a:spcBef>
                <a:spcPts val="160"/>
              </a:spcBef>
            </a:pPr>
            <a:r>
              <a:rPr lang="sv-SE" sz="1200" i="0" u="none" kern="0" dirty="0" smtClean="0"/>
              <a:t>Klicka på pilen</a:t>
            </a:r>
            <a:r>
              <a:rPr lang="sv-SE" sz="1200" i="0" u="none" kern="0" baseline="0" dirty="0" smtClean="0"/>
              <a:t> och välj den </a:t>
            </a:r>
            <a:r>
              <a:rPr lang="sv-SE" sz="1200" i="0" u="none" kern="0" baseline="0" dirty="0" err="1" smtClean="0"/>
              <a:t>sidmall</a:t>
            </a:r>
            <a:r>
              <a:rPr lang="sv-SE" sz="1200" i="0" u="none" kern="0" baseline="0" dirty="0" smtClean="0"/>
              <a:t> du behöver.</a:t>
            </a:r>
            <a:endParaRPr lang="sv-SE" sz="1400" i="0" u="none" kern="0" baseline="0" dirty="0" smtClean="0"/>
          </a:p>
          <a:p>
            <a:endParaRPr lang="sv-SE" sz="1400" i="0" u="none" kern="0" baseline="0" dirty="0" smtClean="0"/>
          </a:p>
          <a:p>
            <a:endParaRPr lang="sv-SE" sz="1400" i="0" u="none" kern="0" baseline="0" dirty="0" smtClean="0"/>
          </a:p>
          <a:p>
            <a:endParaRPr lang="sv-SE" sz="1400" i="0" u="none" kern="0" baseline="0" dirty="0" smtClean="0"/>
          </a:p>
          <a:p>
            <a:pPr marL="228600" marR="0" indent="-228600" algn="l" defTabSz="762000" rtl="0" eaLnBrk="1" fontAlgn="base" latinLnBrk="0" hangingPunct="1">
              <a:lnSpc>
                <a:spcPct val="100000"/>
              </a:lnSpc>
              <a:spcBef>
                <a:spcPts val="160"/>
              </a:spcBef>
              <a:spcAft>
                <a:spcPct val="0"/>
              </a:spcAft>
              <a:buClr>
                <a:schemeClr val="tx2"/>
              </a:buClr>
              <a:buSzTx/>
              <a:buFont typeface="+mj-lt"/>
              <a:buAutoNum type="arabicPeriod"/>
              <a:tabLst/>
              <a:defRPr/>
            </a:pPr>
            <a:endParaRPr lang="sv-SE" sz="1200" kern="0" dirty="0" smtClean="0"/>
          </a:p>
          <a:p>
            <a:pPr marL="0" indent="0">
              <a:buNone/>
            </a:pPr>
            <a:endParaRPr lang="sv-SE" sz="1200" kern="0" dirty="0" smtClean="0"/>
          </a:p>
          <a:p>
            <a:pPr marL="0" indent="0">
              <a:buNone/>
            </a:pPr>
            <a:endParaRPr lang="sv-SE" sz="1200" kern="0" dirty="0" smtClean="0"/>
          </a:p>
          <a:p>
            <a:pPr marL="0" indent="0">
              <a:buNone/>
            </a:pPr>
            <a:endParaRPr lang="sv-SE" sz="1200" kern="0" dirty="0" smtClean="0"/>
          </a:p>
          <a:p>
            <a:pPr marL="0" indent="0">
              <a:buNone/>
            </a:pPr>
            <a:endParaRPr lang="sv-SE" sz="1200" kern="0" dirty="0"/>
          </a:p>
          <a:p>
            <a:endParaRPr lang="sv-SE" sz="1400" kern="0" dirty="0" smtClean="0"/>
          </a:p>
        </p:txBody>
      </p:sp>
      <p:sp>
        <p:nvSpPr>
          <p:cNvPr id="5" name="Rubrik 8"/>
          <p:cNvSpPr txBox="1">
            <a:spLocks/>
          </p:cNvSpPr>
          <p:nvPr userDrawn="1"/>
        </p:nvSpPr>
        <p:spPr>
          <a:xfrm>
            <a:off x="1120438" y="775051"/>
            <a:ext cx="6088063" cy="620712"/>
          </a:xfrm>
          <a:prstGeom prst="rect">
            <a:avLst/>
          </a:prstGeom>
        </p:spPr>
        <p:txBody>
          <a:bodyPr/>
          <a:lstStyle>
            <a:lvl1pPr algn="l" defTabSz="762000" rtl="0" eaLnBrk="1" fontAlgn="base" hangingPunct="1">
              <a:spcBef>
                <a:spcPct val="0"/>
              </a:spcBef>
              <a:spcAft>
                <a:spcPct val="0"/>
              </a:spcAft>
              <a:defRPr sz="2800" b="1">
                <a:solidFill>
                  <a:srgbClr val="0070C0"/>
                </a:solidFill>
                <a:latin typeface="+mj-lt"/>
                <a:ea typeface="+mj-ea"/>
                <a:cs typeface="+mj-cs"/>
              </a:defRPr>
            </a:lvl1pPr>
            <a:lvl2pPr algn="l" defTabSz="762000" rtl="0" eaLnBrk="1" fontAlgn="base" hangingPunct="1">
              <a:spcBef>
                <a:spcPct val="0"/>
              </a:spcBef>
              <a:spcAft>
                <a:spcPct val="0"/>
              </a:spcAft>
              <a:defRPr sz="3400">
                <a:solidFill>
                  <a:schemeClr val="tx1"/>
                </a:solidFill>
                <a:latin typeface="Arial" charset="0"/>
              </a:defRPr>
            </a:lvl2pPr>
            <a:lvl3pPr algn="l" defTabSz="762000" rtl="0" eaLnBrk="1" fontAlgn="base" hangingPunct="1">
              <a:spcBef>
                <a:spcPct val="0"/>
              </a:spcBef>
              <a:spcAft>
                <a:spcPct val="0"/>
              </a:spcAft>
              <a:defRPr sz="3400">
                <a:solidFill>
                  <a:schemeClr val="tx1"/>
                </a:solidFill>
                <a:latin typeface="Arial" charset="0"/>
              </a:defRPr>
            </a:lvl3pPr>
            <a:lvl4pPr algn="l" defTabSz="762000" rtl="0" eaLnBrk="1" fontAlgn="base" hangingPunct="1">
              <a:spcBef>
                <a:spcPct val="0"/>
              </a:spcBef>
              <a:spcAft>
                <a:spcPct val="0"/>
              </a:spcAft>
              <a:defRPr sz="3400">
                <a:solidFill>
                  <a:schemeClr val="tx1"/>
                </a:solidFill>
                <a:latin typeface="Arial" charset="0"/>
              </a:defRPr>
            </a:lvl4pPr>
            <a:lvl5pPr algn="l" defTabSz="762000" rtl="0" eaLnBrk="1" fontAlgn="base" hangingPunct="1">
              <a:spcBef>
                <a:spcPct val="0"/>
              </a:spcBef>
              <a:spcAft>
                <a:spcPct val="0"/>
              </a:spcAft>
              <a:defRPr sz="3400">
                <a:solidFill>
                  <a:schemeClr val="tx1"/>
                </a:solidFill>
                <a:latin typeface="Arial" charset="0"/>
              </a:defRPr>
            </a:lvl5pPr>
            <a:lvl6pPr marL="457200" algn="l" defTabSz="762000" rtl="0" eaLnBrk="1" fontAlgn="base" hangingPunct="1">
              <a:spcBef>
                <a:spcPct val="0"/>
              </a:spcBef>
              <a:spcAft>
                <a:spcPct val="0"/>
              </a:spcAft>
              <a:defRPr sz="3400">
                <a:solidFill>
                  <a:srgbClr val="0D68B0"/>
                </a:solidFill>
                <a:latin typeface="Arial" charset="0"/>
              </a:defRPr>
            </a:lvl6pPr>
            <a:lvl7pPr marL="914400" algn="l" defTabSz="762000" rtl="0" eaLnBrk="1" fontAlgn="base" hangingPunct="1">
              <a:spcBef>
                <a:spcPct val="0"/>
              </a:spcBef>
              <a:spcAft>
                <a:spcPct val="0"/>
              </a:spcAft>
              <a:defRPr sz="3400">
                <a:solidFill>
                  <a:srgbClr val="0D68B0"/>
                </a:solidFill>
                <a:latin typeface="Arial" charset="0"/>
              </a:defRPr>
            </a:lvl7pPr>
            <a:lvl8pPr marL="1371600" algn="l" defTabSz="762000" rtl="0" eaLnBrk="1" fontAlgn="base" hangingPunct="1">
              <a:spcBef>
                <a:spcPct val="0"/>
              </a:spcBef>
              <a:spcAft>
                <a:spcPct val="0"/>
              </a:spcAft>
              <a:defRPr sz="3400">
                <a:solidFill>
                  <a:srgbClr val="0D68B0"/>
                </a:solidFill>
                <a:latin typeface="Arial" charset="0"/>
              </a:defRPr>
            </a:lvl8pPr>
            <a:lvl9pPr marL="1828800" algn="l" defTabSz="762000" rtl="0" eaLnBrk="1" fontAlgn="base" hangingPunct="1">
              <a:spcBef>
                <a:spcPct val="0"/>
              </a:spcBef>
              <a:spcAft>
                <a:spcPct val="0"/>
              </a:spcAft>
              <a:defRPr sz="3400">
                <a:solidFill>
                  <a:srgbClr val="0D68B0"/>
                </a:solidFill>
                <a:latin typeface="Arial" charset="0"/>
              </a:defRPr>
            </a:lvl9pPr>
          </a:lstStyle>
          <a:p>
            <a:r>
              <a:rPr lang="sv-SE" sz="2800" kern="0" dirty="0" smtClean="0"/>
              <a:t>Våra nya mallar</a:t>
            </a:r>
            <a:endParaRPr lang="sv-SE" sz="2800" kern="0" dirty="0"/>
          </a:p>
        </p:txBody>
      </p:sp>
      <p:grpSp>
        <p:nvGrpSpPr>
          <p:cNvPr id="17" name="Grupp 16"/>
          <p:cNvGrpSpPr/>
          <p:nvPr userDrawn="1"/>
        </p:nvGrpSpPr>
        <p:grpSpPr>
          <a:xfrm>
            <a:off x="1249437" y="3929353"/>
            <a:ext cx="1908764" cy="1323107"/>
            <a:chOff x="1545535" y="1656085"/>
            <a:chExt cx="1990725" cy="1085850"/>
          </a:xfrm>
        </p:grpSpPr>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5535" y="1656085"/>
              <a:ext cx="1990725" cy="1085850"/>
            </a:xfrm>
            <a:prstGeom prst="rect">
              <a:avLst/>
            </a:prstGeom>
            <a:ln>
              <a:solidFill>
                <a:schemeClr val="tx1"/>
              </a:solidFill>
            </a:ln>
          </p:spPr>
        </p:pic>
        <p:sp>
          <p:nvSpPr>
            <p:cNvPr id="2" name="Ellips 1"/>
            <p:cNvSpPr/>
            <p:nvPr userDrawn="1"/>
          </p:nvSpPr>
          <p:spPr bwMode="auto">
            <a:xfrm>
              <a:off x="2647464" y="2404704"/>
              <a:ext cx="152380" cy="152380"/>
            </a:xfrm>
            <a:prstGeom prst="ellipse">
              <a:avLst/>
            </a:prstGeom>
            <a:noFill/>
            <a:ln w="12700" cap="flat" cmpd="sng" algn="ctr">
              <a:solidFill>
                <a:schemeClr val="accent4"/>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600" b="0" i="0" u="none" strike="noStrike" cap="none" normalizeH="0" baseline="0" smtClean="0">
                <a:ln>
                  <a:noFill/>
                </a:ln>
                <a:solidFill>
                  <a:schemeClr val="tx1"/>
                </a:solidFill>
                <a:effectLst/>
                <a:latin typeface="Arial" charset="0"/>
              </a:endParaRPr>
            </a:p>
          </p:txBody>
        </p:sp>
      </p:grpSp>
      <p:grpSp>
        <p:nvGrpSpPr>
          <p:cNvPr id="49" name="Grupp 48"/>
          <p:cNvGrpSpPr/>
          <p:nvPr userDrawn="1"/>
        </p:nvGrpSpPr>
        <p:grpSpPr>
          <a:xfrm>
            <a:off x="4966377" y="3882487"/>
            <a:ext cx="1908764" cy="1332388"/>
            <a:chOff x="1563890" y="3912629"/>
            <a:chExt cx="1990725" cy="1085850"/>
          </a:xfrm>
        </p:grpSpPr>
        <p:pic>
          <p:nvPicPr>
            <p:cNvPr id="30" name="Bildobjekt 2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3890" y="3912629"/>
              <a:ext cx="1990725" cy="1085850"/>
            </a:xfrm>
            <a:prstGeom prst="rect">
              <a:avLst/>
            </a:prstGeom>
            <a:ln>
              <a:solidFill>
                <a:schemeClr val="tx1"/>
              </a:solidFill>
            </a:ln>
          </p:spPr>
        </p:pic>
        <p:sp>
          <p:nvSpPr>
            <p:cNvPr id="44" name="Rektangel 43"/>
            <p:cNvSpPr/>
            <p:nvPr userDrawn="1"/>
          </p:nvSpPr>
          <p:spPr bwMode="auto">
            <a:xfrm>
              <a:off x="2802016" y="4183582"/>
              <a:ext cx="736413" cy="215328"/>
            </a:xfrm>
            <a:prstGeom prst="rect">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600" b="0" i="0" u="none" strike="noStrike" cap="none" normalizeH="0" baseline="0" smtClean="0">
                <a:ln>
                  <a:noFill/>
                </a:ln>
                <a:noFill/>
                <a:effectLst/>
                <a:latin typeface="Arial" charset="0"/>
              </a:endParaRPr>
            </a:p>
          </p:txBody>
        </p:sp>
      </p:grpSp>
      <p:sp>
        <p:nvSpPr>
          <p:cNvPr id="15" name="Rektangel 14"/>
          <p:cNvSpPr/>
          <p:nvPr userDrawn="1"/>
        </p:nvSpPr>
        <p:spPr>
          <a:xfrm>
            <a:off x="4876407" y="2512512"/>
            <a:ext cx="4953000" cy="913070"/>
          </a:xfrm>
          <a:prstGeom prst="rect">
            <a:avLst/>
          </a:prstGeom>
        </p:spPr>
        <p:txBody>
          <a:bodyPr>
            <a:spAutoFit/>
          </a:bodyPr>
          <a:lstStyle/>
          <a:p>
            <a:pPr marL="0" indent="0">
              <a:buNone/>
            </a:pPr>
            <a:r>
              <a:rPr lang="sv-SE" sz="1400" b="1" kern="0" dirty="0" smtClean="0">
                <a:solidFill>
                  <a:srgbClr val="155697"/>
                </a:solidFill>
              </a:rPr>
              <a:t>Ändra mall på en befintlig sida</a:t>
            </a:r>
          </a:p>
          <a:p>
            <a:pPr marL="171450" indent="-171450">
              <a:spcBef>
                <a:spcPts val="160"/>
              </a:spcBef>
              <a:buFont typeface="Arial" panose="020B0604020202020204" pitchFamily="34" charset="0"/>
              <a:buChar char="•"/>
            </a:pPr>
            <a:r>
              <a:rPr lang="sv-SE" sz="1200" b="0" u="none" kern="0" dirty="0" smtClean="0"/>
              <a:t>Markera den sida i presentationen som du </a:t>
            </a:r>
            <a:br>
              <a:rPr lang="sv-SE" sz="1200" b="0" u="none" kern="0" dirty="0" smtClean="0"/>
            </a:br>
            <a:r>
              <a:rPr lang="sv-SE" sz="1200" b="0" u="none" kern="0" dirty="0" smtClean="0"/>
              <a:t>vill byta </a:t>
            </a:r>
            <a:r>
              <a:rPr lang="sv-SE" sz="1200" b="0" u="none" kern="0" dirty="0" err="1" smtClean="0"/>
              <a:t>sidmall</a:t>
            </a:r>
            <a:r>
              <a:rPr lang="sv-SE" sz="1200" b="0" u="none" kern="0" dirty="0" smtClean="0"/>
              <a:t> på. </a:t>
            </a:r>
          </a:p>
          <a:p>
            <a:pPr marL="171450" marR="0" indent="-171450" algn="l" defTabSz="762000" rtl="0" eaLnBrk="1" fontAlgn="base" latinLnBrk="0" hangingPunct="1">
              <a:lnSpc>
                <a:spcPct val="100000"/>
              </a:lnSpc>
              <a:spcBef>
                <a:spcPts val="160"/>
              </a:spcBef>
              <a:spcAft>
                <a:spcPct val="0"/>
              </a:spcAft>
              <a:buClr>
                <a:schemeClr val="tx2"/>
              </a:buClr>
              <a:buSzTx/>
              <a:buFont typeface="Arial" panose="020B0604020202020204" pitchFamily="34" charset="0"/>
              <a:buChar char="•"/>
              <a:tabLst/>
              <a:defRPr/>
            </a:pPr>
            <a:r>
              <a:rPr lang="sv-SE" sz="1200" b="0" u="none" kern="0" dirty="0" smtClean="0"/>
              <a:t>Gå</a:t>
            </a:r>
            <a:r>
              <a:rPr lang="sv-SE" sz="1200" b="0" u="none" kern="0" baseline="0" dirty="0" smtClean="0"/>
              <a:t> upp till menyn </a:t>
            </a:r>
            <a:r>
              <a:rPr lang="sv-SE" sz="1200" b="1" u="none" kern="0" dirty="0" smtClean="0"/>
              <a:t>Start</a:t>
            </a:r>
            <a:r>
              <a:rPr lang="sv-SE" sz="1200" b="1" u="none" kern="0" baseline="0" dirty="0" smtClean="0"/>
              <a:t> </a:t>
            </a:r>
            <a:r>
              <a:rPr lang="sv-SE" sz="1200" b="0" u="none" kern="0" baseline="0" dirty="0" smtClean="0"/>
              <a:t>och välj</a:t>
            </a:r>
            <a:r>
              <a:rPr lang="sv-SE" sz="1200" b="1" u="none" kern="0" baseline="0" dirty="0" smtClean="0"/>
              <a:t> </a:t>
            </a:r>
            <a:r>
              <a:rPr lang="sv-SE" sz="1200" b="0" i="1" u="none" kern="0" baseline="0" dirty="0" smtClean="0"/>
              <a:t>Layout</a:t>
            </a:r>
            <a:r>
              <a:rPr lang="sv-SE" sz="1200" b="0" u="none" kern="0" baseline="0" dirty="0" smtClean="0"/>
              <a:t>.</a:t>
            </a:r>
            <a:r>
              <a:rPr lang="sv-SE" sz="1200" b="0" u="none" kern="0" dirty="0" smtClean="0"/>
              <a:t> </a:t>
            </a:r>
          </a:p>
        </p:txBody>
      </p:sp>
      <p:sp>
        <p:nvSpPr>
          <p:cNvPr id="11" name="Platshållare för text 12"/>
          <p:cNvSpPr txBox="1">
            <a:spLocks/>
          </p:cNvSpPr>
          <p:nvPr userDrawn="1"/>
        </p:nvSpPr>
        <p:spPr>
          <a:xfrm>
            <a:off x="1139117" y="1518697"/>
            <a:ext cx="6954551" cy="921921"/>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spcBef>
                <a:spcPts val="160"/>
              </a:spcBef>
              <a:buNone/>
            </a:pPr>
            <a:r>
              <a:rPr lang="sv-SE" sz="1200" b="1" i="0" u="none" kern="0" baseline="0" dirty="0" smtClean="0"/>
              <a:t>Det finns två gemensamma powerpointmallar för organisationen, en blå och en vit. Du hittar båda i VIS. Avsändaren är Region Norrbotten, oavsett vilken division vi tillhör. Använd de befintliga sidmallarna (layout) så långt det är möjligt.</a:t>
            </a:r>
            <a:endParaRPr lang="sv-SE" sz="1400" i="0" u="none" kern="0" baseline="0" dirty="0" smtClean="0"/>
          </a:p>
        </p:txBody>
      </p:sp>
    </p:spTree>
    <p:extLst>
      <p:ext uri="{BB962C8B-B14F-4D97-AF65-F5344CB8AC3E}">
        <p14:creationId xmlns:p14="http://schemas.microsoft.com/office/powerpoint/2010/main" val="38518529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 Helbild">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11289"/>
            <a:ext cx="9906000" cy="6869288"/>
          </a:xfrm>
          <a:prstGeom prst="rect">
            <a:avLst/>
          </a:prstGeom>
        </p:spPr>
        <p:txBody>
          <a:bodyPr/>
          <a:lstStyle>
            <a:lvl1pPr>
              <a:defRPr/>
            </a:lvl1pPr>
          </a:lstStyle>
          <a:p>
            <a:r>
              <a:rPr lang="sv-SE" smtClean="0"/>
              <a:t>Klicka på ikonen för att lägga till en bild</a:t>
            </a:r>
            <a:endParaRPr lang="sv-SE" dirty="0"/>
          </a:p>
        </p:txBody>
      </p:sp>
    </p:spTree>
    <p:extLst>
      <p:ext uri="{BB962C8B-B14F-4D97-AF65-F5344CB8AC3E}">
        <p14:creationId xmlns:p14="http://schemas.microsoft.com/office/powerpoint/2010/main" val="240413252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 Helbild med text ovanpå">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0"/>
            <a:ext cx="9906000" cy="6869288"/>
          </a:xfrm>
          <a:prstGeom prst="rect">
            <a:avLst/>
          </a:prstGeom>
        </p:spPr>
        <p:txBody>
          <a:bodyPr/>
          <a:lstStyle>
            <a:lvl1pPr>
              <a:defRPr/>
            </a:lvl1pPr>
          </a:lstStyle>
          <a:p>
            <a:r>
              <a:rPr lang="sv-SE" smtClean="0"/>
              <a:t>Klicka på ikonen för att lägga till en bild</a:t>
            </a:r>
            <a:endParaRPr lang="sv-SE" dirty="0"/>
          </a:p>
        </p:txBody>
      </p:sp>
      <p:sp>
        <p:nvSpPr>
          <p:cNvPr id="2" name="Rubrik 1"/>
          <p:cNvSpPr>
            <a:spLocks noGrp="1"/>
          </p:cNvSpPr>
          <p:nvPr>
            <p:ph type="title"/>
          </p:nvPr>
        </p:nvSpPr>
        <p:spPr>
          <a:xfrm>
            <a:off x="825502" y="979488"/>
            <a:ext cx="3890169" cy="2754312"/>
          </a:xfrm>
          <a:prstGeom prst="rect">
            <a:avLst/>
          </a:prstGeom>
        </p:spPr>
        <p:txBody>
          <a:bodyPr/>
          <a:lstStyle>
            <a:lvl1pPr>
              <a:lnSpc>
                <a:spcPct val="110000"/>
              </a:lnSpc>
              <a:defRPr sz="2400" b="1">
                <a:solidFill>
                  <a:schemeClr val="bg1"/>
                </a:solidFill>
              </a:defRPr>
            </a:lvl1pPr>
          </a:lstStyle>
          <a:p>
            <a:r>
              <a:rPr lang="sv-SE" smtClean="0"/>
              <a:t>Klicka här för att ändra format</a:t>
            </a:r>
            <a:endParaRPr lang="sv-SE" dirty="0"/>
          </a:p>
        </p:txBody>
      </p:sp>
    </p:spTree>
    <p:extLst>
      <p:ext uri="{BB962C8B-B14F-4D97-AF65-F5344CB8AC3E}">
        <p14:creationId xmlns:p14="http://schemas.microsoft.com/office/powerpoint/2010/main" val="1963683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233539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742950" y="2130429"/>
            <a:ext cx="8420100" cy="1470025"/>
          </a:xfrm>
          <a:prstGeom prst="rect">
            <a:avLst/>
          </a:prstGeom>
        </p:spPr>
        <p:txBody>
          <a:bodyPr/>
          <a:lstStyle/>
          <a:p>
            <a:r>
              <a:rPr lang="sv-SE" smtClean="0"/>
              <a:t>Klicka här för att ändra format</a:t>
            </a:r>
            <a:endParaRPr lang="sv-SE"/>
          </a:p>
        </p:txBody>
      </p:sp>
      <p:sp>
        <p:nvSpPr>
          <p:cNvPr id="3" name="Underrubrik 2"/>
          <p:cNvSpPr>
            <a:spLocks noGrp="1"/>
          </p:cNvSpPr>
          <p:nvPr>
            <p:ph type="subTitle" idx="1"/>
          </p:nvPr>
        </p:nvSpPr>
        <p:spPr>
          <a:xfrm>
            <a:off x="1485900" y="3886200"/>
            <a:ext cx="69342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a:xfrm>
            <a:off x="495300" y="6356352"/>
            <a:ext cx="2311400" cy="365125"/>
          </a:xfrm>
          <a:prstGeom prst="rect">
            <a:avLst/>
          </a:prstGeom>
        </p:spPr>
        <p:txBody>
          <a:bodyPr/>
          <a:lstStyle/>
          <a:p>
            <a:fld id="{EBED3E4F-21BD-4F23-B1EE-1173D319DD6A}" type="datetimeFigureOut">
              <a:rPr lang="sv-SE" smtClean="0"/>
              <a:t>2022-09-22</a:t>
            </a:fld>
            <a:endParaRPr lang="sv-SE"/>
          </a:p>
        </p:txBody>
      </p:sp>
      <p:sp>
        <p:nvSpPr>
          <p:cNvPr id="5" name="Platshållare för sidfot 4"/>
          <p:cNvSpPr>
            <a:spLocks noGrp="1"/>
          </p:cNvSpPr>
          <p:nvPr>
            <p:ph type="ftr" sz="quarter" idx="11"/>
          </p:nvPr>
        </p:nvSpPr>
        <p:spPr>
          <a:xfrm>
            <a:off x="3384550" y="6356352"/>
            <a:ext cx="31369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7099300" y="6356352"/>
            <a:ext cx="2311400" cy="365125"/>
          </a:xfrm>
          <a:prstGeom prst="rect">
            <a:avLst/>
          </a:prstGeom>
        </p:spPr>
        <p:txBody>
          <a:bodyPr/>
          <a:lstStyle/>
          <a:p>
            <a:fld id="{1A1C890B-1D14-4496-A88C-6106AA91E164}" type="slidenum">
              <a:rPr lang="sv-SE" smtClean="0"/>
              <a:t>‹#›</a:t>
            </a:fld>
            <a:endParaRPr lang="sv-SE"/>
          </a:p>
        </p:txBody>
      </p:sp>
    </p:spTree>
    <p:extLst>
      <p:ext uri="{BB962C8B-B14F-4D97-AF65-F5344CB8AC3E}">
        <p14:creationId xmlns:p14="http://schemas.microsoft.com/office/powerpoint/2010/main" val="2179970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742950" y="2130429"/>
            <a:ext cx="84201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575698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445577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506" y="4406901"/>
            <a:ext cx="8420100" cy="1362075"/>
          </a:xfrm>
        </p:spPr>
        <p:txBody>
          <a:bodyPr anchor="t"/>
          <a:lstStyle>
            <a:lvl1pPr algn="l">
              <a:defRPr sz="3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82506" y="2906713"/>
            <a:ext cx="84201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9845718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95300" y="1600201"/>
            <a:ext cx="437515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5035550" y="1600201"/>
            <a:ext cx="437515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031482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95301" y="1535113"/>
            <a:ext cx="4376870"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95301" y="2174875"/>
            <a:ext cx="4376870"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5032113" y="1535113"/>
            <a:ext cx="4378589"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5032113" y="2174875"/>
            <a:ext cx="4378589"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8" name="Platshållare för sidfot 7"/>
          <p:cNvSpPr>
            <a:spLocks noGrp="1"/>
          </p:cNvSpPr>
          <p:nvPr>
            <p:ph type="ftr" sz="quarter" idx="11"/>
          </p:nvPr>
        </p:nvSpPr>
        <p:spPr/>
        <p:txBody>
          <a:bodyPr/>
          <a:lstStyle/>
          <a:p>
            <a:endParaRPr lang="sv-SE">
              <a:solidFill>
                <a:prstClr val="black">
                  <a:tint val="75000"/>
                </a:prstClr>
              </a:solidFill>
            </a:endParaRPr>
          </a:p>
        </p:txBody>
      </p:sp>
      <p:sp>
        <p:nvSpPr>
          <p:cNvPr id="9" name="Platshållare för bildnummer 8"/>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0891380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
        <p:nvSpPr>
          <p:cNvPr id="5" name="Platshållare för bildnummer 4"/>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506011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Titel &amp; presentatör">
    <p:spTree>
      <p:nvGrpSpPr>
        <p:cNvPr id="1" name=""/>
        <p:cNvGrpSpPr/>
        <p:nvPr/>
      </p:nvGrpSpPr>
      <p:grpSpPr>
        <a:xfrm>
          <a:off x="0" y="0"/>
          <a:ext cx="0" cy="0"/>
          <a:chOff x="0" y="0"/>
          <a:chExt cx="0" cy="0"/>
        </a:xfrm>
      </p:grpSpPr>
      <p:sp>
        <p:nvSpPr>
          <p:cNvPr id="7" name="Rubrik 1"/>
          <p:cNvSpPr>
            <a:spLocks noGrp="1"/>
          </p:cNvSpPr>
          <p:nvPr>
            <p:ph type="title"/>
          </p:nvPr>
        </p:nvSpPr>
        <p:spPr>
          <a:xfrm>
            <a:off x="1428921" y="1445779"/>
            <a:ext cx="7039397" cy="1348671"/>
          </a:xfrm>
          <a:prstGeom prst="rect">
            <a:avLst/>
          </a:prstGeom>
        </p:spPr>
        <p:txBody>
          <a:bodyPr anchor="b"/>
          <a:lstStyle>
            <a:lvl1pPr algn="ctr">
              <a:defRPr sz="3200" b="1">
                <a:solidFill>
                  <a:srgbClr val="0070C0"/>
                </a:solidFill>
              </a:defRPr>
            </a:lvl1pPr>
          </a:lstStyle>
          <a:p>
            <a:r>
              <a:rPr lang="sv-SE" smtClean="0"/>
              <a:t>Klicka här för att ändra format</a:t>
            </a:r>
            <a:endParaRPr lang="sv-SE" dirty="0"/>
          </a:p>
        </p:txBody>
      </p:sp>
      <p:sp>
        <p:nvSpPr>
          <p:cNvPr id="8" name="Platshållare för text 12"/>
          <p:cNvSpPr>
            <a:spLocks noGrp="1"/>
          </p:cNvSpPr>
          <p:nvPr>
            <p:ph type="body" sz="quarter" idx="14"/>
          </p:nvPr>
        </p:nvSpPr>
        <p:spPr>
          <a:xfrm>
            <a:off x="1428919" y="2836654"/>
            <a:ext cx="7048164" cy="918052"/>
          </a:xfrm>
          <a:prstGeom prst="rect">
            <a:avLst/>
          </a:prstGeom>
        </p:spPr>
        <p:txBody>
          <a:bodyPr anchor="ctr"/>
          <a:lstStyle>
            <a:lvl1pPr marL="0" indent="0" algn="ctr">
              <a:buNone/>
              <a:defRPr sz="2000" b="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sv-SE" smtClean="0"/>
              <a:t>Klicka här för att ändra format på bakgrundstexten</a:t>
            </a:r>
          </a:p>
        </p:txBody>
      </p:sp>
    </p:spTree>
    <p:extLst>
      <p:ext uri="{BB962C8B-B14F-4D97-AF65-F5344CB8AC3E}">
        <p14:creationId xmlns:p14="http://schemas.microsoft.com/office/powerpoint/2010/main" val="229392341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
        <p:nvSpPr>
          <p:cNvPr id="4" name="Platshållare för bildnummer 3"/>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017487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1" y="273049"/>
            <a:ext cx="3259006" cy="1162051"/>
          </a:xfrm>
        </p:spPr>
        <p:txBody>
          <a:bodyPr anchor="b"/>
          <a:lstStyle>
            <a:lvl1pPr algn="l">
              <a:defRPr sz="1500" b="1"/>
            </a:lvl1pPr>
          </a:lstStyle>
          <a:p>
            <a:r>
              <a:rPr lang="sv-SE" smtClean="0"/>
              <a:t>Klicka här för att ändra format</a:t>
            </a:r>
            <a:endParaRPr lang="sv-SE"/>
          </a:p>
        </p:txBody>
      </p:sp>
      <p:sp>
        <p:nvSpPr>
          <p:cNvPr id="3" name="Platshållare för innehåll 2"/>
          <p:cNvSpPr>
            <a:spLocks noGrp="1"/>
          </p:cNvSpPr>
          <p:nvPr>
            <p:ph idx="1"/>
          </p:nvPr>
        </p:nvSpPr>
        <p:spPr>
          <a:xfrm>
            <a:off x="3872972" y="273054"/>
            <a:ext cx="553773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95301" y="1435103"/>
            <a:ext cx="3259006"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222698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645" y="4800600"/>
            <a:ext cx="5943600" cy="566739"/>
          </a:xfrm>
        </p:spPr>
        <p:txBody>
          <a:bodyPr anchor="b"/>
          <a:lstStyle>
            <a:lvl1pPr algn="l">
              <a:defRPr sz="1500" b="1"/>
            </a:lvl1pPr>
          </a:lstStyle>
          <a:p>
            <a:r>
              <a:rPr lang="sv-SE" smtClean="0"/>
              <a:t>Klicka här för att ändra format</a:t>
            </a:r>
            <a:endParaRPr lang="sv-SE"/>
          </a:p>
        </p:txBody>
      </p:sp>
      <p:sp>
        <p:nvSpPr>
          <p:cNvPr id="3" name="Platshållare för bild 2"/>
          <p:cNvSpPr>
            <a:spLocks noGrp="1"/>
          </p:cNvSpPr>
          <p:nvPr>
            <p:ph type="pic" idx="1"/>
          </p:nvPr>
        </p:nvSpPr>
        <p:spPr>
          <a:xfrm>
            <a:off x="1941645" y="612775"/>
            <a:ext cx="59436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p:cNvSpPr>
            <a:spLocks noGrp="1"/>
          </p:cNvSpPr>
          <p:nvPr>
            <p:ph type="body" sz="half" idx="2"/>
          </p:nvPr>
        </p:nvSpPr>
        <p:spPr>
          <a:xfrm>
            <a:off x="1941645" y="5367339"/>
            <a:ext cx="5943600" cy="8048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1208564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7860298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181850" y="274640"/>
            <a:ext cx="222885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95300" y="274640"/>
            <a:ext cx="652145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8713039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742950" y="2130429"/>
            <a:ext cx="84201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832636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2562894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506" y="4406901"/>
            <a:ext cx="8420100" cy="1362075"/>
          </a:xfrm>
        </p:spPr>
        <p:txBody>
          <a:bodyPr anchor="t"/>
          <a:lstStyle>
            <a:lvl1pPr algn="l">
              <a:defRPr sz="3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82506" y="2906713"/>
            <a:ext cx="84201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6393167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95300" y="1600201"/>
            <a:ext cx="437515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5035550" y="1600201"/>
            <a:ext cx="437515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8652706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95301" y="1535113"/>
            <a:ext cx="4376870"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95301" y="2174875"/>
            <a:ext cx="4376870"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5032113" y="1535113"/>
            <a:ext cx="4378589"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5032113" y="2174875"/>
            <a:ext cx="4378589"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8" name="Platshållare för sidfot 7"/>
          <p:cNvSpPr>
            <a:spLocks noGrp="1"/>
          </p:cNvSpPr>
          <p:nvPr>
            <p:ph type="ftr" sz="quarter" idx="11"/>
          </p:nvPr>
        </p:nvSpPr>
        <p:spPr/>
        <p:txBody>
          <a:bodyPr/>
          <a:lstStyle/>
          <a:p>
            <a:endParaRPr lang="sv-SE">
              <a:solidFill>
                <a:prstClr val="black">
                  <a:tint val="75000"/>
                </a:prstClr>
              </a:solidFill>
            </a:endParaRPr>
          </a:p>
        </p:txBody>
      </p:sp>
      <p:sp>
        <p:nvSpPr>
          <p:cNvPr id="9" name="Platshållare för bildnummer 8"/>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94199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 &amp; text">
    <p:spTree>
      <p:nvGrpSpPr>
        <p:cNvPr id="1" name=""/>
        <p:cNvGrpSpPr/>
        <p:nvPr/>
      </p:nvGrpSpPr>
      <p:grpSpPr>
        <a:xfrm>
          <a:off x="0" y="0"/>
          <a:ext cx="0" cy="0"/>
          <a:chOff x="0" y="0"/>
          <a:chExt cx="0" cy="0"/>
        </a:xfrm>
      </p:grpSpPr>
      <p:sp>
        <p:nvSpPr>
          <p:cNvPr id="11" name="Rubrik 8"/>
          <p:cNvSpPr>
            <a:spLocks noGrp="1"/>
          </p:cNvSpPr>
          <p:nvPr>
            <p:ph type="title"/>
          </p:nvPr>
        </p:nvSpPr>
        <p:spPr>
          <a:xfrm>
            <a:off x="1725450" y="512494"/>
            <a:ext cx="6476269" cy="1112021"/>
          </a:xfrm>
          <a:prstGeom prst="rect">
            <a:avLst/>
          </a:prstGeom>
        </p:spPr>
        <p:txBody>
          <a:bodyPr anchor="b" anchorCtr="0"/>
          <a:lstStyle>
            <a:lvl1pPr>
              <a:defRPr sz="2400" b="1" baseline="0">
                <a:solidFill>
                  <a:srgbClr val="0070C0"/>
                </a:solidFill>
              </a:defRPr>
            </a:lvl1pPr>
          </a:lstStyle>
          <a:p>
            <a:r>
              <a:rPr lang="sv-SE" smtClean="0"/>
              <a:t>Klicka här för att ändra format</a:t>
            </a:r>
            <a:endParaRPr lang="sv-SE" dirty="0"/>
          </a:p>
        </p:txBody>
      </p:sp>
      <p:sp>
        <p:nvSpPr>
          <p:cNvPr id="16" name="Platshållare för innehåll 2"/>
          <p:cNvSpPr>
            <a:spLocks noGrp="1"/>
          </p:cNvSpPr>
          <p:nvPr>
            <p:ph sz="half" idx="1"/>
          </p:nvPr>
        </p:nvSpPr>
        <p:spPr>
          <a:xfrm>
            <a:off x="1725449" y="1753272"/>
            <a:ext cx="6476271" cy="4065445"/>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Tree>
    <p:extLst>
      <p:ext uri="{BB962C8B-B14F-4D97-AF65-F5344CB8AC3E}">
        <p14:creationId xmlns:p14="http://schemas.microsoft.com/office/powerpoint/2010/main" val="124455662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
        <p:nvSpPr>
          <p:cNvPr id="5" name="Platshållare för bildnummer 4"/>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099421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
        <p:nvSpPr>
          <p:cNvPr id="4" name="Platshållare för bildnummer 3"/>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8948507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1" y="273049"/>
            <a:ext cx="3259006" cy="1162051"/>
          </a:xfrm>
        </p:spPr>
        <p:txBody>
          <a:bodyPr anchor="b"/>
          <a:lstStyle>
            <a:lvl1pPr algn="l">
              <a:defRPr sz="1500" b="1"/>
            </a:lvl1pPr>
          </a:lstStyle>
          <a:p>
            <a:r>
              <a:rPr lang="sv-SE" smtClean="0"/>
              <a:t>Klicka här för att ändra format</a:t>
            </a:r>
            <a:endParaRPr lang="sv-SE"/>
          </a:p>
        </p:txBody>
      </p:sp>
      <p:sp>
        <p:nvSpPr>
          <p:cNvPr id="3" name="Platshållare för innehåll 2"/>
          <p:cNvSpPr>
            <a:spLocks noGrp="1"/>
          </p:cNvSpPr>
          <p:nvPr>
            <p:ph idx="1"/>
          </p:nvPr>
        </p:nvSpPr>
        <p:spPr>
          <a:xfrm>
            <a:off x="3872972" y="273054"/>
            <a:ext cx="553773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95301" y="1435103"/>
            <a:ext cx="3259006"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2690666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645" y="4800600"/>
            <a:ext cx="5943600" cy="566739"/>
          </a:xfrm>
        </p:spPr>
        <p:txBody>
          <a:bodyPr anchor="b"/>
          <a:lstStyle>
            <a:lvl1pPr algn="l">
              <a:defRPr sz="1500" b="1"/>
            </a:lvl1pPr>
          </a:lstStyle>
          <a:p>
            <a:r>
              <a:rPr lang="sv-SE" smtClean="0"/>
              <a:t>Klicka här för att ändra format</a:t>
            </a:r>
            <a:endParaRPr lang="sv-SE"/>
          </a:p>
        </p:txBody>
      </p:sp>
      <p:sp>
        <p:nvSpPr>
          <p:cNvPr id="3" name="Platshållare för bild 2"/>
          <p:cNvSpPr>
            <a:spLocks noGrp="1"/>
          </p:cNvSpPr>
          <p:nvPr>
            <p:ph type="pic" idx="1"/>
          </p:nvPr>
        </p:nvSpPr>
        <p:spPr>
          <a:xfrm>
            <a:off x="1941645" y="612775"/>
            <a:ext cx="59436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p:cNvSpPr>
            <a:spLocks noGrp="1"/>
          </p:cNvSpPr>
          <p:nvPr>
            <p:ph type="body" sz="half" idx="2"/>
          </p:nvPr>
        </p:nvSpPr>
        <p:spPr>
          <a:xfrm>
            <a:off x="1941645" y="5367339"/>
            <a:ext cx="5943600" cy="8048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8494604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1156657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181850" y="274640"/>
            <a:ext cx="222885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95300" y="274640"/>
            <a:ext cx="652145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14034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ara figur eller bild">
    <p:spTree>
      <p:nvGrpSpPr>
        <p:cNvPr id="1" name=""/>
        <p:cNvGrpSpPr/>
        <p:nvPr/>
      </p:nvGrpSpPr>
      <p:grpSpPr>
        <a:xfrm>
          <a:off x="0" y="0"/>
          <a:ext cx="0" cy="0"/>
          <a:chOff x="0" y="0"/>
          <a:chExt cx="0" cy="0"/>
        </a:xfrm>
      </p:grpSpPr>
      <p:sp>
        <p:nvSpPr>
          <p:cNvPr id="16" name="Platshållare för innehåll 2"/>
          <p:cNvSpPr>
            <a:spLocks noGrp="1"/>
          </p:cNvSpPr>
          <p:nvPr>
            <p:ph sz="half" idx="1"/>
          </p:nvPr>
        </p:nvSpPr>
        <p:spPr>
          <a:xfrm>
            <a:off x="1229078" y="474135"/>
            <a:ext cx="7493706" cy="5344583"/>
          </a:xfrm>
          <a:prstGeom prst="rect">
            <a:avLst/>
          </a:prstGeom>
        </p:spPr>
        <p:txBody>
          <a:bodyPr/>
          <a:lstStyle>
            <a:lvl1pPr marL="0" indent="0">
              <a:lnSpc>
                <a:spcPct val="110000"/>
              </a:lnSpc>
              <a:spcBef>
                <a:spcPts val="800"/>
              </a:spcBef>
              <a:buFont typeface="Arial" panose="020B0604020202020204" pitchFamily="34" charset="0"/>
              <a:buNone/>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Tree>
    <p:extLst>
      <p:ext uri="{BB962C8B-B14F-4D97-AF65-F5344CB8AC3E}">
        <p14:creationId xmlns:p14="http://schemas.microsoft.com/office/powerpoint/2010/main" val="27367899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Figur och bildtext">
    <p:spTree>
      <p:nvGrpSpPr>
        <p:cNvPr id="1" name=""/>
        <p:cNvGrpSpPr/>
        <p:nvPr/>
      </p:nvGrpSpPr>
      <p:grpSpPr>
        <a:xfrm>
          <a:off x="0" y="0"/>
          <a:ext cx="0" cy="0"/>
          <a:chOff x="0" y="0"/>
          <a:chExt cx="0" cy="0"/>
        </a:xfrm>
      </p:grpSpPr>
      <p:sp>
        <p:nvSpPr>
          <p:cNvPr id="11" name="Rubrik 8"/>
          <p:cNvSpPr>
            <a:spLocks noGrp="1"/>
          </p:cNvSpPr>
          <p:nvPr>
            <p:ph type="title"/>
          </p:nvPr>
        </p:nvSpPr>
        <p:spPr>
          <a:xfrm>
            <a:off x="5952368" y="585391"/>
            <a:ext cx="3464176" cy="810107"/>
          </a:xfrm>
          <a:prstGeom prst="rect">
            <a:avLst/>
          </a:prstGeom>
        </p:spPr>
        <p:txBody>
          <a:bodyPr anchor="b" anchorCtr="0"/>
          <a:lstStyle>
            <a:lvl1pPr>
              <a:defRPr sz="2000" b="1" baseline="0">
                <a:solidFill>
                  <a:srgbClr val="0070C0"/>
                </a:solidFill>
              </a:defRPr>
            </a:lvl1pPr>
          </a:lstStyle>
          <a:p>
            <a:r>
              <a:rPr lang="sv-SE" smtClean="0"/>
              <a:t>Klicka här för att ändra format</a:t>
            </a:r>
            <a:endParaRPr lang="sv-SE" dirty="0"/>
          </a:p>
        </p:txBody>
      </p:sp>
      <p:sp>
        <p:nvSpPr>
          <p:cNvPr id="5" name="Platshållare för innehåll 2"/>
          <p:cNvSpPr>
            <a:spLocks noGrp="1"/>
          </p:cNvSpPr>
          <p:nvPr>
            <p:ph sz="half" idx="1"/>
          </p:nvPr>
        </p:nvSpPr>
        <p:spPr>
          <a:xfrm>
            <a:off x="569815" y="587025"/>
            <a:ext cx="5286122" cy="5231695"/>
          </a:xfrm>
          <a:prstGeom prst="rect">
            <a:avLst/>
          </a:prstGeom>
        </p:spPr>
        <p:txBody>
          <a:bodyPr/>
          <a:lstStyle>
            <a:lvl1pPr marL="0" indent="0">
              <a:spcBef>
                <a:spcPts val="800"/>
              </a:spcBef>
              <a:buFont typeface="Arial" panose="020B0604020202020204" pitchFamily="34" charset="0"/>
              <a:buNone/>
              <a:defRPr sz="1600" baseline="0">
                <a:latin typeface="+mn-lt"/>
              </a:defRPr>
            </a:lvl1pPr>
            <a:lvl2pPr marL="536575" indent="0">
              <a:buNone/>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
        <p:nvSpPr>
          <p:cNvPr id="6" name="Platshållare för innehåll 2"/>
          <p:cNvSpPr>
            <a:spLocks noGrp="1"/>
          </p:cNvSpPr>
          <p:nvPr>
            <p:ph sz="half" idx="10"/>
          </p:nvPr>
        </p:nvSpPr>
        <p:spPr>
          <a:xfrm>
            <a:off x="5952366" y="1420751"/>
            <a:ext cx="3480250" cy="4397967"/>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Tree>
    <p:extLst>
      <p:ext uri="{BB962C8B-B14F-4D97-AF65-F5344CB8AC3E}">
        <p14:creationId xmlns:p14="http://schemas.microsoft.com/office/powerpoint/2010/main" val="19610136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 Foto &amp; Text">
    <p:spTree>
      <p:nvGrpSpPr>
        <p:cNvPr id="1" name=""/>
        <p:cNvGrpSpPr/>
        <p:nvPr/>
      </p:nvGrpSpPr>
      <p:grpSpPr>
        <a:xfrm>
          <a:off x="0" y="0"/>
          <a:ext cx="0" cy="0"/>
          <a:chOff x="0" y="0"/>
          <a:chExt cx="0" cy="0"/>
        </a:xfrm>
      </p:grpSpPr>
      <p:sp>
        <p:nvSpPr>
          <p:cNvPr id="3" name="Rektangel 2"/>
          <p:cNvSpPr/>
          <p:nvPr userDrawn="1"/>
        </p:nvSpPr>
        <p:spPr>
          <a:xfrm>
            <a:off x="536577" y="3447963"/>
            <a:ext cx="2177256" cy="938719"/>
          </a:xfrm>
          <a:prstGeom prst="rect">
            <a:avLst/>
          </a:prstGeom>
        </p:spPr>
        <p:txBody>
          <a:bodyPr wrap="square">
            <a:spAutoFit/>
          </a:bodyPr>
          <a:lstStyle/>
          <a:p>
            <a:pPr algn="l"/>
            <a:r>
              <a:rPr lang="sv-SE" sz="1100" dirty="0" smtClean="0"/>
              <a:t>OBS! Om du behöver justera bilden inom ramen – dubbelklicka på bilden och välj verktyget ”Beskär” som dyker upp i menyn. </a:t>
            </a:r>
          </a:p>
        </p:txBody>
      </p:sp>
      <p:sp>
        <p:nvSpPr>
          <p:cNvPr id="2" name="Rubrik 1"/>
          <p:cNvSpPr>
            <a:spLocks noGrp="1"/>
          </p:cNvSpPr>
          <p:nvPr>
            <p:ph type="title"/>
          </p:nvPr>
        </p:nvSpPr>
        <p:spPr>
          <a:xfrm>
            <a:off x="3508376" y="345260"/>
            <a:ext cx="5737225" cy="1100517"/>
          </a:xfrm>
          <a:prstGeom prst="rect">
            <a:avLst/>
          </a:prstGeom>
        </p:spPr>
        <p:txBody>
          <a:bodyPr anchor="b"/>
          <a:lstStyle>
            <a:lvl1pPr>
              <a:defRPr sz="2400" b="1">
                <a:solidFill>
                  <a:srgbClr val="0070C0"/>
                </a:solidFill>
              </a:defRPr>
            </a:lvl1pPr>
          </a:lstStyle>
          <a:p>
            <a:r>
              <a:rPr lang="sv-SE" smtClean="0"/>
              <a:t>Klicka här för att ändra format</a:t>
            </a:r>
            <a:endParaRPr lang="sv-SE" dirty="0"/>
          </a:p>
        </p:txBody>
      </p:sp>
      <p:sp>
        <p:nvSpPr>
          <p:cNvPr id="10" name="Platshållare för bild 9"/>
          <p:cNvSpPr>
            <a:spLocks noGrp="1"/>
          </p:cNvSpPr>
          <p:nvPr>
            <p:ph type="pic" sz="quarter" idx="13"/>
          </p:nvPr>
        </p:nvSpPr>
        <p:spPr>
          <a:xfrm>
            <a:off x="1" y="-1"/>
            <a:ext cx="3095625" cy="6858001"/>
          </a:xfrm>
          <a:prstGeom prst="rect">
            <a:avLst/>
          </a:prstGeom>
        </p:spPr>
        <p:txBody>
          <a:bodyPr/>
          <a:lstStyle>
            <a:lvl1pPr>
              <a:defRPr/>
            </a:lvl1pPr>
          </a:lstStyle>
          <a:p>
            <a:r>
              <a:rPr lang="sv-SE" smtClean="0"/>
              <a:t>Klicka på ikonen för att lägga till en bild</a:t>
            </a:r>
            <a:endParaRPr lang="sv-SE" dirty="0"/>
          </a:p>
        </p:txBody>
      </p:sp>
      <p:sp>
        <p:nvSpPr>
          <p:cNvPr id="6" name="Platshållare för innehåll 2"/>
          <p:cNvSpPr>
            <a:spLocks noGrp="1"/>
          </p:cNvSpPr>
          <p:nvPr>
            <p:ph sz="half" idx="10"/>
          </p:nvPr>
        </p:nvSpPr>
        <p:spPr>
          <a:xfrm>
            <a:off x="3503923" y="1557868"/>
            <a:ext cx="5741873" cy="4260851"/>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Tree>
    <p:extLst>
      <p:ext uri="{BB962C8B-B14F-4D97-AF65-F5344CB8AC3E}">
        <p14:creationId xmlns:p14="http://schemas.microsoft.com/office/powerpoint/2010/main" val="42576912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Jämförelse">
    <p:spTree>
      <p:nvGrpSpPr>
        <p:cNvPr id="1" name=""/>
        <p:cNvGrpSpPr/>
        <p:nvPr/>
      </p:nvGrpSpPr>
      <p:grpSpPr>
        <a:xfrm>
          <a:off x="0" y="0"/>
          <a:ext cx="0" cy="0"/>
          <a:chOff x="0" y="0"/>
          <a:chExt cx="0" cy="0"/>
        </a:xfrm>
      </p:grpSpPr>
      <p:sp>
        <p:nvSpPr>
          <p:cNvPr id="3" name="Title 1"/>
          <p:cNvSpPr>
            <a:spLocks noGrp="1"/>
          </p:cNvSpPr>
          <p:nvPr>
            <p:ph type="title"/>
          </p:nvPr>
        </p:nvSpPr>
        <p:spPr>
          <a:xfrm>
            <a:off x="728486" y="464400"/>
            <a:ext cx="8179191" cy="990213"/>
          </a:xfrm>
          <a:prstGeom prst="rect">
            <a:avLst/>
          </a:prstGeom>
        </p:spPr>
        <p:txBody>
          <a:bodyPr anchor="ctr" anchorCtr="0"/>
          <a:lstStyle>
            <a:lvl1pPr algn="l">
              <a:defRPr sz="2400" b="1">
                <a:solidFill>
                  <a:srgbClr val="0070C0"/>
                </a:solidFill>
              </a:defRPr>
            </a:lvl1pPr>
          </a:lstStyle>
          <a:p>
            <a:r>
              <a:rPr lang="sv-SE" smtClean="0"/>
              <a:t>Klicka här för att ändra format</a:t>
            </a:r>
            <a:endParaRPr lang="sv-SE" dirty="0"/>
          </a:p>
        </p:txBody>
      </p:sp>
      <p:sp>
        <p:nvSpPr>
          <p:cNvPr id="4" name="Content Placeholder 2"/>
          <p:cNvSpPr>
            <a:spLocks noGrp="1"/>
          </p:cNvSpPr>
          <p:nvPr>
            <p:ph sz="half" idx="1"/>
          </p:nvPr>
        </p:nvSpPr>
        <p:spPr>
          <a:xfrm>
            <a:off x="740146" y="1677120"/>
            <a:ext cx="3853606" cy="4125861"/>
          </a:xfrm>
          <a:prstGeom prst="rect">
            <a:avLst/>
          </a:prstGeom>
        </p:spPr>
        <p:txBody>
          <a:bodyPr/>
          <a:lstStyle>
            <a:lvl1pPr>
              <a:lnSpc>
                <a:spcPct val="80000"/>
              </a:lnSpc>
              <a:defRPr/>
            </a:lvl1pPr>
          </a:lstStyle>
          <a:p>
            <a:pPr lvl="0"/>
            <a:r>
              <a:rPr lang="sv-SE" smtClean="0"/>
              <a:t>Klicka här för att ändra format på bakgrundstexten</a:t>
            </a:r>
          </a:p>
        </p:txBody>
      </p:sp>
      <p:cxnSp>
        <p:nvCxnSpPr>
          <p:cNvPr id="11" name="Straight Connector 10"/>
          <p:cNvCxnSpPr/>
          <p:nvPr userDrawn="1"/>
        </p:nvCxnSpPr>
        <p:spPr bwMode="auto">
          <a:xfrm flipH="1">
            <a:off x="4803616" y="1712938"/>
            <a:ext cx="24785" cy="4075693"/>
          </a:xfrm>
          <a:prstGeom prst="line">
            <a:avLst/>
          </a:prstGeom>
          <a:solidFill>
            <a:schemeClr val="bg1"/>
          </a:solidFill>
          <a:ln w="6350" cap="flat" cmpd="sng" algn="ctr">
            <a:solidFill>
              <a:srgbClr val="6A6C63"/>
            </a:solidFill>
            <a:prstDash val="solid"/>
            <a:round/>
            <a:headEnd type="none" w="sm" len="sm"/>
            <a:tailEnd type="none" w="sm" len="sm"/>
          </a:ln>
          <a:effectLst/>
        </p:spPr>
      </p:cxnSp>
      <p:sp>
        <p:nvSpPr>
          <p:cNvPr id="15" name="Content Placeholder 2"/>
          <p:cNvSpPr>
            <a:spLocks noGrp="1"/>
          </p:cNvSpPr>
          <p:nvPr>
            <p:ph sz="half" idx="10"/>
          </p:nvPr>
        </p:nvSpPr>
        <p:spPr>
          <a:xfrm>
            <a:off x="5054073" y="1677120"/>
            <a:ext cx="3853606" cy="4125861"/>
          </a:xfrm>
          <a:prstGeom prst="rect">
            <a:avLst/>
          </a:prstGeom>
        </p:spPr>
        <p:txBody>
          <a:bodyPr/>
          <a:lstStyle>
            <a:lvl1pPr>
              <a:lnSpc>
                <a:spcPct val="80000"/>
              </a:lnSpc>
              <a:defRPr/>
            </a:lvl1pPr>
          </a:lstStyle>
          <a:p>
            <a:pPr lvl="0"/>
            <a:r>
              <a:rPr lang="sv-SE" smtClean="0"/>
              <a:t>Klicka här för att ändra format på bakgrundstexten</a:t>
            </a:r>
          </a:p>
        </p:txBody>
      </p:sp>
    </p:spTree>
    <p:extLst>
      <p:ext uri="{BB962C8B-B14F-4D97-AF65-F5344CB8AC3E}">
        <p14:creationId xmlns:p14="http://schemas.microsoft.com/office/powerpoint/2010/main" val="123931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 Jämförelse 2">
    <p:spTree>
      <p:nvGrpSpPr>
        <p:cNvPr id="1" name=""/>
        <p:cNvGrpSpPr/>
        <p:nvPr/>
      </p:nvGrpSpPr>
      <p:grpSpPr>
        <a:xfrm>
          <a:off x="0" y="0"/>
          <a:ext cx="0" cy="0"/>
          <a:chOff x="0" y="0"/>
          <a:chExt cx="0" cy="0"/>
        </a:xfrm>
      </p:grpSpPr>
      <p:sp>
        <p:nvSpPr>
          <p:cNvPr id="3" name="Title 1"/>
          <p:cNvSpPr>
            <a:spLocks noGrp="1"/>
          </p:cNvSpPr>
          <p:nvPr>
            <p:ph type="title"/>
          </p:nvPr>
        </p:nvSpPr>
        <p:spPr>
          <a:xfrm>
            <a:off x="728486" y="330071"/>
            <a:ext cx="8190849" cy="1033271"/>
          </a:xfrm>
          <a:prstGeom prst="rect">
            <a:avLst/>
          </a:prstGeom>
        </p:spPr>
        <p:txBody>
          <a:bodyPr anchor="ctr" anchorCtr="0"/>
          <a:lstStyle>
            <a:lvl1pPr marL="0" indent="0" algn="l">
              <a:buFontTx/>
              <a:buNone/>
              <a:defRPr sz="2400" b="1">
                <a:solidFill>
                  <a:srgbClr val="0070C0"/>
                </a:solidFill>
              </a:defRPr>
            </a:lvl1pPr>
          </a:lstStyle>
          <a:p>
            <a:r>
              <a:rPr lang="sv-SE" smtClean="0"/>
              <a:t>Klicka här för att ändra format</a:t>
            </a:r>
            <a:endParaRPr lang="sv-SE" dirty="0"/>
          </a:p>
        </p:txBody>
      </p:sp>
      <p:sp>
        <p:nvSpPr>
          <p:cNvPr id="4" name="Content Placeholder 2"/>
          <p:cNvSpPr>
            <a:spLocks noGrp="1"/>
          </p:cNvSpPr>
          <p:nvPr>
            <p:ph sz="half" idx="1"/>
          </p:nvPr>
        </p:nvSpPr>
        <p:spPr>
          <a:xfrm>
            <a:off x="740145" y="2196263"/>
            <a:ext cx="3970197" cy="3599271"/>
          </a:xfrm>
          <a:prstGeom prst="rect">
            <a:avLst/>
          </a:prstGeom>
        </p:spPr>
        <p:txBody>
          <a:bodyPr/>
          <a:lstStyle>
            <a:lvl1pPr>
              <a:lnSpc>
                <a:spcPct val="80000"/>
              </a:lnSpc>
              <a:defRPr/>
            </a:lvl1pPr>
          </a:lstStyle>
          <a:p>
            <a:pPr lvl="0"/>
            <a:r>
              <a:rPr lang="sv-SE" smtClean="0"/>
              <a:t>Klicka här för att ändra format på bakgrundstexten</a:t>
            </a:r>
          </a:p>
        </p:txBody>
      </p:sp>
      <p:sp>
        <p:nvSpPr>
          <p:cNvPr id="5" name="Text Placeholder 2"/>
          <p:cNvSpPr>
            <a:spLocks noGrp="1"/>
          </p:cNvSpPr>
          <p:nvPr>
            <p:ph type="body" idx="11"/>
          </p:nvPr>
        </p:nvSpPr>
        <p:spPr>
          <a:xfrm>
            <a:off x="725253" y="1391078"/>
            <a:ext cx="4010786" cy="641349"/>
          </a:xfrm>
          <a:prstGeom prst="rect">
            <a:avLst/>
          </a:prstGeom>
        </p:spPr>
        <p:txBody>
          <a:bodyPr anchor="ctr" anchorCtr="0"/>
          <a:lstStyle>
            <a:lvl1pPr marL="0" indent="0">
              <a:buNone/>
              <a:defRPr b="1"/>
            </a:lvl1pPr>
          </a:lstStyle>
          <a:p>
            <a:pPr lvl="0"/>
            <a:r>
              <a:rPr lang="sv-SE" smtClean="0"/>
              <a:t>Klicka här för att ändra format på bakgrundstexten</a:t>
            </a:r>
          </a:p>
        </p:txBody>
      </p:sp>
      <p:sp>
        <p:nvSpPr>
          <p:cNvPr id="7" name="Content Placeholder 2"/>
          <p:cNvSpPr>
            <a:spLocks noGrp="1"/>
          </p:cNvSpPr>
          <p:nvPr>
            <p:ph sz="half" idx="12"/>
          </p:nvPr>
        </p:nvSpPr>
        <p:spPr>
          <a:xfrm>
            <a:off x="4934658" y="2198549"/>
            <a:ext cx="3998205" cy="3599271"/>
          </a:xfrm>
          <a:prstGeom prst="rect">
            <a:avLst/>
          </a:prstGeom>
        </p:spPr>
        <p:txBody>
          <a:bodyPr/>
          <a:lstStyle>
            <a:lvl1pPr>
              <a:lnSpc>
                <a:spcPct val="80000"/>
              </a:lnSpc>
              <a:defRPr/>
            </a:lvl1pPr>
          </a:lstStyle>
          <a:p>
            <a:pPr lvl="0"/>
            <a:r>
              <a:rPr lang="sv-SE" smtClean="0"/>
              <a:t>Klicka här för att ändra format på bakgrundstexten</a:t>
            </a:r>
          </a:p>
        </p:txBody>
      </p:sp>
      <p:sp>
        <p:nvSpPr>
          <p:cNvPr id="8" name="Text Placeholder 2"/>
          <p:cNvSpPr>
            <a:spLocks noGrp="1"/>
          </p:cNvSpPr>
          <p:nvPr>
            <p:ph type="body" idx="13"/>
          </p:nvPr>
        </p:nvSpPr>
        <p:spPr>
          <a:xfrm>
            <a:off x="4945395" y="1393363"/>
            <a:ext cx="3987467" cy="641349"/>
          </a:xfrm>
          <a:prstGeom prst="rect">
            <a:avLst/>
          </a:prstGeom>
        </p:spPr>
        <p:txBody>
          <a:bodyPr anchor="ctr" anchorCtr="0"/>
          <a:lstStyle>
            <a:lvl1pPr marL="0" indent="0">
              <a:buNone/>
              <a:defRPr b="1"/>
            </a:lvl1pPr>
          </a:lstStyle>
          <a:p>
            <a:pPr lvl="0"/>
            <a:r>
              <a:rPr lang="sv-SE" smtClean="0"/>
              <a:t>Klicka här för att ändra format på bakgrundstexten</a:t>
            </a:r>
          </a:p>
        </p:txBody>
      </p:sp>
      <p:cxnSp>
        <p:nvCxnSpPr>
          <p:cNvPr id="9" name="Rak 8"/>
          <p:cNvCxnSpPr/>
          <p:nvPr userDrawn="1"/>
        </p:nvCxnSpPr>
        <p:spPr bwMode="auto">
          <a:xfrm>
            <a:off x="733778" y="2122311"/>
            <a:ext cx="3999089" cy="0"/>
          </a:xfrm>
          <a:prstGeom prst="line">
            <a:avLst/>
          </a:prstGeom>
          <a:solidFill>
            <a:schemeClr val="bg1"/>
          </a:solidFill>
          <a:ln w="6350" cap="flat" cmpd="sng" algn="ctr">
            <a:solidFill>
              <a:schemeClr val="tx1"/>
            </a:solidFill>
            <a:prstDash val="solid"/>
            <a:round/>
            <a:headEnd type="none" w="sm" len="sm"/>
            <a:tailEnd type="none" w="sm" len="sm"/>
          </a:ln>
          <a:effectLst/>
        </p:spPr>
      </p:cxnSp>
      <p:cxnSp>
        <p:nvCxnSpPr>
          <p:cNvPr id="10" name="Rak 9"/>
          <p:cNvCxnSpPr/>
          <p:nvPr userDrawn="1"/>
        </p:nvCxnSpPr>
        <p:spPr bwMode="auto">
          <a:xfrm>
            <a:off x="4934658" y="2122311"/>
            <a:ext cx="3999089" cy="0"/>
          </a:xfrm>
          <a:prstGeom prst="line">
            <a:avLst/>
          </a:prstGeom>
          <a:solidFill>
            <a:schemeClr val="bg1"/>
          </a:solidFill>
          <a:ln w="635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0964244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 Bild med bildtext">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941645" y="4991778"/>
            <a:ext cx="5943600" cy="804333"/>
          </a:xfrm>
          <a:prstGeom prst="rect">
            <a:avLst/>
          </a:prstGeom>
        </p:spPr>
        <p:txBody>
          <a:bodyPr anchor="t" anchorCtr="0"/>
          <a:lstStyle>
            <a:lvl1pPr marL="0" indent="0">
              <a:lnSpc>
                <a:spcPct val="110000"/>
              </a:lnSpc>
              <a:buNone/>
              <a:defRPr/>
            </a:lvl1pPr>
          </a:lstStyle>
          <a:p>
            <a:pPr lvl="0"/>
            <a:r>
              <a:rPr lang="sv-SE" smtClean="0"/>
              <a:t>Klicka här för att ändra format på bakgrundstexten</a:t>
            </a:r>
          </a:p>
        </p:txBody>
      </p:sp>
      <p:sp>
        <p:nvSpPr>
          <p:cNvPr id="5" name="Title 1"/>
          <p:cNvSpPr>
            <a:spLocks noGrp="1"/>
          </p:cNvSpPr>
          <p:nvPr>
            <p:ph type="title"/>
          </p:nvPr>
        </p:nvSpPr>
        <p:spPr>
          <a:xfrm>
            <a:off x="1941645" y="4420272"/>
            <a:ext cx="5943600" cy="567267"/>
          </a:xfrm>
          <a:prstGeom prst="rect">
            <a:avLst/>
          </a:prstGeom>
        </p:spPr>
        <p:txBody>
          <a:bodyPr anchor="b" anchorCtr="0"/>
          <a:lstStyle>
            <a:lvl1pPr>
              <a:defRPr sz="1600" b="1"/>
            </a:lvl1pPr>
          </a:lstStyle>
          <a:p>
            <a:r>
              <a:rPr lang="sv-SE" smtClean="0"/>
              <a:t>Klicka här för att ändra format</a:t>
            </a:r>
            <a:endParaRPr lang="sv-SE" dirty="0"/>
          </a:p>
        </p:txBody>
      </p:sp>
      <p:sp>
        <p:nvSpPr>
          <p:cNvPr id="6" name="Content Placeholder 2"/>
          <p:cNvSpPr>
            <a:spLocks noGrp="1"/>
          </p:cNvSpPr>
          <p:nvPr>
            <p:ph sz="half" idx="1"/>
          </p:nvPr>
        </p:nvSpPr>
        <p:spPr>
          <a:xfrm>
            <a:off x="1960051" y="451554"/>
            <a:ext cx="5909716" cy="3906445"/>
          </a:xfrm>
          <a:prstGeom prst="rect">
            <a:avLst/>
          </a:prstGeom>
        </p:spPr>
        <p:txBody>
          <a:bodyPr/>
          <a:lstStyle>
            <a:lvl1pPr>
              <a:lnSpc>
                <a:spcPct val="80000"/>
              </a:lnSpc>
              <a:defRPr/>
            </a:lvl1pPr>
          </a:lstStyle>
          <a:p>
            <a:pPr lvl="0"/>
            <a:r>
              <a:rPr lang="sv-SE" smtClean="0"/>
              <a:t>Klicka här för att ändra format på bakgrundstexten</a:t>
            </a:r>
          </a:p>
        </p:txBody>
      </p:sp>
    </p:spTree>
    <p:extLst>
      <p:ext uri="{BB962C8B-B14F-4D97-AF65-F5344CB8AC3E}">
        <p14:creationId xmlns:p14="http://schemas.microsoft.com/office/powerpoint/2010/main" val="1961986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5"/>
          <p:cNvSpPr>
            <a:spLocks noChangeArrowheads="1"/>
          </p:cNvSpPr>
          <p:nvPr/>
        </p:nvSpPr>
        <p:spPr bwMode="auto">
          <a:xfrm>
            <a:off x="194337" y="6308725"/>
            <a:ext cx="2261526" cy="360363"/>
          </a:xfrm>
          <a:prstGeom prst="rect">
            <a:avLst/>
          </a:prstGeom>
          <a:noFill/>
          <a:ln w="9525">
            <a:noFill/>
            <a:miter lim="800000"/>
            <a:headEnd/>
            <a:tailEnd/>
          </a:ln>
          <a:effectLst/>
        </p:spPr>
        <p:txBody>
          <a:bodyPr wrap="none" lIns="92075" tIns="46038" rIns="92075" bIns="46038" anchor="ctr"/>
          <a:lstStyle/>
          <a:p>
            <a:pPr defTabSz="762000" eaLnBrk="0" fontAlgn="base" hangingPunct="0">
              <a:spcBef>
                <a:spcPct val="0"/>
              </a:spcBef>
              <a:spcAft>
                <a:spcPct val="0"/>
              </a:spcAft>
            </a:pPr>
            <a:r>
              <a:rPr lang="sv-SE" sz="600" dirty="0">
                <a:solidFill>
                  <a:srgbClr val="969696"/>
                </a:solidFill>
              </a:rPr>
              <a:t/>
            </a:r>
            <a:br>
              <a:rPr lang="sv-SE" sz="600" dirty="0">
                <a:solidFill>
                  <a:srgbClr val="969696"/>
                </a:solidFill>
              </a:rPr>
            </a:br>
            <a:endParaRPr lang="sv-SE" sz="600" dirty="0">
              <a:solidFill>
                <a:srgbClr val="969696"/>
              </a:solidFill>
            </a:endParaRPr>
          </a:p>
        </p:txBody>
      </p:sp>
      <p:pic>
        <p:nvPicPr>
          <p:cNvPr id="6" name="Bildobjekt 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730150" y="6091681"/>
            <a:ext cx="1665611" cy="434092"/>
          </a:xfrm>
          <a:prstGeom prst="rect">
            <a:avLst/>
          </a:prstGeom>
        </p:spPr>
      </p:pic>
    </p:spTree>
    <p:extLst>
      <p:ext uri="{BB962C8B-B14F-4D97-AF65-F5344CB8AC3E}">
        <p14:creationId xmlns:p14="http://schemas.microsoft.com/office/powerpoint/2010/main" val="17520395"/>
      </p:ext>
    </p:extLst>
  </p:cSld>
  <p:clrMap bg1="lt1" tx1="dk1" bg2="lt2" tx2="dk2" accent1="accent1" accent2="accent2" accent3="accent3" accent4="accent4" accent5="accent5" accent6="accent6" hlink="hlink" folHlink="folHlink"/>
  <p:sldLayoutIdLst>
    <p:sldLayoutId id="2147483666" r:id="rId1"/>
    <p:sldLayoutId id="2147483663" r:id="rId2"/>
    <p:sldLayoutId id="2147483671" r:id="rId3"/>
    <p:sldLayoutId id="2147483678" r:id="rId4"/>
    <p:sldLayoutId id="2147483672" r:id="rId5"/>
    <p:sldLayoutId id="2147483662" r:id="rId6"/>
    <p:sldLayoutId id="2147483674" r:id="rId7"/>
    <p:sldLayoutId id="2147483677" r:id="rId8"/>
    <p:sldLayoutId id="2147483676" r:id="rId9"/>
    <p:sldLayoutId id="2147483664" r:id="rId10"/>
    <p:sldLayoutId id="2147483680" r:id="rId11"/>
    <p:sldLayoutId id="2147483679" r:id="rId12"/>
    <p:sldLayoutId id="2147483681" r:id="rId13"/>
  </p:sldLayoutIdLst>
  <p:timing>
    <p:tnLst>
      <p:par>
        <p:cTn id="1" dur="indefinite" restart="never" nodeType="tmRoot"/>
      </p:par>
    </p:tnLst>
  </p:timing>
  <p:hf sldNum="0" hdr="0"/>
  <p:txStyles>
    <p:titleStyle>
      <a:lvl1pPr algn="l" defTabSz="762000" rtl="0" eaLnBrk="1" fontAlgn="base" hangingPunct="1">
        <a:spcBef>
          <a:spcPct val="0"/>
        </a:spcBef>
        <a:spcAft>
          <a:spcPct val="0"/>
        </a:spcAft>
        <a:defRPr sz="2800">
          <a:solidFill>
            <a:schemeClr val="tx2"/>
          </a:solidFill>
          <a:latin typeface="+mj-lt"/>
          <a:ea typeface="+mj-ea"/>
          <a:cs typeface="+mj-cs"/>
        </a:defRPr>
      </a:lvl1pPr>
      <a:lvl2pPr algn="l" defTabSz="762000" rtl="0" eaLnBrk="1" fontAlgn="base" hangingPunct="1">
        <a:spcBef>
          <a:spcPct val="0"/>
        </a:spcBef>
        <a:spcAft>
          <a:spcPct val="0"/>
        </a:spcAft>
        <a:defRPr sz="3400">
          <a:solidFill>
            <a:schemeClr val="tx1"/>
          </a:solidFill>
          <a:latin typeface="Arial" charset="0"/>
        </a:defRPr>
      </a:lvl2pPr>
      <a:lvl3pPr algn="l" defTabSz="762000" rtl="0" eaLnBrk="1" fontAlgn="base" hangingPunct="1">
        <a:spcBef>
          <a:spcPct val="0"/>
        </a:spcBef>
        <a:spcAft>
          <a:spcPct val="0"/>
        </a:spcAft>
        <a:defRPr sz="3400">
          <a:solidFill>
            <a:schemeClr val="tx1"/>
          </a:solidFill>
          <a:latin typeface="Arial" charset="0"/>
        </a:defRPr>
      </a:lvl3pPr>
      <a:lvl4pPr algn="l" defTabSz="762000" rtl="0" eaLnBrk="1" fontAlgn="base" hangingPunct="1">
        <a:spcBef>
          <a:spcPct val="0"/>
        </a:spcBef>
        <a:spcAft>
          <a:spcPct val="0"/>
        </a:spcAft>
        <a:defRPr sz="3400">
          <a:solidFill>
            <a:schemeClr val="tx1"/>
          </a:solidFill>
          <a:latin typeface="Arial" charset="0"/>
        </a:defRPr>
      </a:lvl4pPr>
      <a:lvl5pPr algn="l" defTabSz="762000" rtl="0" eaLnBrk="1" fontAlgn="base" hangingPunct="1">
        <a:spcBef>
          <a:spcPct val="0"/>
        </a:spcBef>
        <a:spcAft>
          <a:spcPct val="0"/>
        </a:spcAft>
        <a:defRPr sz="3400">
          <a:solidFill>
            <a:schemeClr val="tx1"/>
          </a:solidFill>
          <a:latin typeface="Arial" charset="0"/>
        </a:defRPr>
      </a:lvl5pPr>
      <a:lvl6pPr marL="457200" algn="l" defTabSz="762000" rtl="0" eaLnBrk="1" fontAlgn="base" hangingPunct="1">
        <a:spcBef>
          <a:spcPct val="0"/>
        </a:spcBef>
        <a:spcAft>
          <a:spcPct val="0"/>
        </a:spcAft>
        <a:defRPr sz="3400">
          <a:solidFill>
            <a:srgbClr val="0D68B0"/>
          </a:solidFill>
          <a:latin typeface="Arial" charset="0"/>
        </a:defRPr>
      </a:lvl6pPr>
      <a:lvl7pPr marL="914400" algn="l" defTabSz="762000" rtl="0" eaLnBrk="1" fontAlgn="base" hangingPunct="1">
        <a:spcBef>
          <a:spcPct val="0"/>
        </a:spcBef>
        <a:spcAft>
          <a:spcPct val="0"/>
        </a:spcAft>
        <a:defRPr sz="3400">
          <a:solidFill>
            <a:srgbClr val="0D68B0"/>
          </a:solidFill>
          <a:latin typeface="Arial" charset="0"/>
        </a:defRPr>
      </a:lvl7pPr>
      <a:lvl8pPr marL="1371600" algn="l" defTabSz="762000" rtl="0" eaLnBrk="1" fontAlgn="base" hangingPunct="1">
        <a:spcBef>
          <a:spcPct val="0"/>
        </a:spcBef>
        <a:spcAft>
          <a:spcPct val="0"/>
        </a:spcAft>
        <a:defRPr sz="3400">
          <a:solidFill>
            <a:srgbClr val="0D68B0"/>
          </a:solidFill>
          <a:latin typeface="Arial" charset="0"/>
        </a:defRPr>
      </a:lvl8pPr>
      <a:lvl9pPr marL="1828800" algn="l" defTabSz="762000" rtl="0" eaLnBrk="1" fontAlgn="base" hangingPunct="1">
        <a:spcBef>
          <a:spcPct val="0"/>
        </a:spcBef>
        <a:spcAft>
          <a:spcPct val="0"/>
        </a:spcAft>
        <a:defRPr sz="3400">
          <a:solidFill>
            <a:srgbClr val="0D68B0"/>
          </a:solidFill>
          <a:latin typeface="Arial" charset="0"/>
        </a:defRPr>
      </a:lvl9pPr>
    </p:titleStyle>
    <p:bodyStyle>
      <a:lvl1pPr marL="107950" indent="-107950" algn="l" defTabSz="762000" rtl="0" eaLnBrk="1" fontAlgn="base" hangingPunct="1">
        <a:spcBef>
          <a:spcPct val="100000"/>
        </a:spcBef>
        <a:spcAft>
          <a:spcPct val="0"/>
        </a:spcAft>
        <a:buClr>
          <a:schemeClr val="tx2"/>
        </a:buClr>
        <a:buFont typeface="Arial" charset="0"/>
        <a:buChar char="•"/>
        <a:defRPr sz="1600">
          <a:solidFill>
            <a:schemeClr val="tx2"/>
          </a:solidFill>
          <a:latin typeface="+mn-lt"/>
          <a:ea typeface="+mn-ea"/>
          <a:cs typeface="+mn-cs"/>
        </a:defRPr>
      </a:lvl1pPr>
      <a:lvl2pPr marL="720725" indent="-184150" algn="l" defTabSz="762000" rtl="0" eaLnBrk="1" fontAlgn="base" hangingPunct="1">
        <a:spcBef>
          <a:spcPct val="20000"/>
        </a:spcBef>
        <a:spcAft>
          <a:spcPct val="0"/>
        </a:spcAft>
        <a:buClr>
          <a:schemeClr val="tx2"/>
        </a:buClr>
        <a:buSzPct val="80000"/>
        <a:buFont typeface="Arial" charset="0"/>
        <a:buChar char="–"/>
        <a:defRPr sz="1600">
          <a:solidFill>
            <a:schemeClr val="tx2"/>
          </a:solidFill>
          <a:latin typeface="+mn-lt"/>
        </a:defRPr>
      </a:lvl2pPr>
      <a:lvl3pPr marL="1257300" indent="-87313"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mn-lt"/>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mn-lt"/>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mn-lt"/>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solidFill>
                <a:prstClr val="black">
                  <a:tint val="75000"/>
                </a:prstClr>
              </a:solidFill>
            </a:endParaRPr>
          </a:p>
        </p:txBody>
      </p:sp>
      <p:sp>
        <p:nvSpPr>
          <p:cNvPr id="6" name="Platshållare för bildnumm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14446489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BED3E4F-21BD-4F23-B1EE-1173D319DD6A}" type="datetimeFigureOut">
              <a:rPr lang="sv-SE" smtClean="0">
                <a:solidFill>
                  <a:prstClr val="black">
                    <a:tint val="75000"/>
                  </a:prstClr>
                </a:solidFill>
              </a:rPr>
              <a:pPr/>
              <a:t>2022-09-22</a:t>
            </a:fld>
            <a:endParaRPr lang="sv-SE">
              <a:solidFill>
                <a:prstClr val="black">
                  <a:tint val="75000"/>
                </a:prstClr>
              </a:solidFill>
            </a:endParaRPr>
          </a:p>
        </p:txBody>
      </p:sp>
      <p:sp>
        <p:nvSpPr>
          <p:cNvPr id="5" name="Platshållare för sidfot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solidFill>
                <a:prstClr val="black">
                  <a:tint val="75000"/>
                </a:prstClr>
              </a:solidFill>
            </a:endParaRPr>
          </a:p>
        </p:txBody>
      </p:sp>
      <p:sp>
        <p:nvSpPr>
          <p:cNvPr id="6" name="Platshållare för bildnumm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1C890B-1D14-4496-A88C-6106AA91E164}"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181694335"/>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820654" y="998731"/>
            <a:ext cx="6315075" cy="756084"/>
          </a:xfrm>
        </p:spPr>
        <p:txBody>
          <a:bodyPr>
            <a:normAutofit/>
          </a:bodyPr>
          <a:lstStyle/>
          <a:p>
            <a:pPr algn="l"/>
            <a:r>
              <a:rPr lang="sv-SE" sz="2400" b="1" dirty="0">
                <a:solidFill>
                  <a:srgbClr val="0070C0"/>
                </a:solidFill>
              </a:rPr>
              <a:t>Brandkort - Redigerbar mall</a:t>
            </a:r>
          </a:p>
        </p:txBody>
      </p:sp>
      <p:sp>
        <p:nvSpPr>
          <p:cNvPr id="5" name="textruta 4"/>
          <p:cNvSpPr txBox="1"/>
          <p:nvPr/>
        </p:nvSpPr>
        <p:spPr>
          <a:xfrm>
            <a:off x="1832391" y="1646802"/>
            <a:ext cx="6579045" cy="4154984"/>
          </a:xfrm>
          <a:prstGeom prst="rect">
            <a:avLst/>
          </a:prstGeom>
          <a:noFill/>
        </p:spPr>
        <p:txBody>
          <a:bodyPr wrap="none" rtlCol="0">
            <a:spAutoFit/>
          </a:bodyPr>
          <a:lstStyle/>
          <a:p>
            <a:r>
              <a:rPr lang="sv-SE" sz="1200" dirty="0"/>
              <a:t>Alla bränder är små i början. Om du upptäcker en brand i tidigt skede ska du </a:t>
            </a:r>
            <a:br>
              <a:rPr lang="sv-SE" sz="1200" dirty="0"/>
            </a:br>
            <a:r>
              <a:rPr lang="sv-SE" sz="1200" dirty="0"/>
              <a:t>försöka släcka själv, men utan att ta för stora risker. Om du inte kan släcka ska </a:t>
            </a:r>
            <a:br>
              <a:rPr lang="sv-SE" sz="1200" dirty="0"/>
            </a:br>
            <a:r>
              <a:rPr lang="sv-SE" sz="1200" dirty="0"/>
              <a:t>du rädda dig själv och andra som befinner sig i akut fara. Varna dem som befinner </a:t>
            </a:r>
            <a:br>
              <a:rPr lang="sv-SE" sz="1200" dirty="0"/>
            </a:br>
            <a:r>
              <a:rPr lang="sv-SE" sz="1200" dirty="0"/>
              <a:t>sig i närheten och ring 112.</a:t>
            </a:r>
            <a:br>
              <a:rPr lang="sv-SE" sz="1200" dirty="0"/>
            </a:br>
            <a:endParaRPr lang="sv-SE" sz="1200" dirty="0"/>
          </a:p>
          <a:p>
            <a:r>
              <a:rPr lang="sv-SE" sz="1200" dirty="0"/>
              <a:t>En normal ordning som rekommenderas och som är viktig att känna till är </a:t>
            </a:r>
            <a:br>
              <a:rPr lang="sv-SE" sz="1200" dirty="0"/>
            </a:br>
            <a:r>
              <a:rPr lang="sv-SE" sz="1200" b="1" dirty="0"/>
              <a:t>R</a:t>
            </a:r>
            <a:r>
              <a:rPr lang="sv-SE" sz="1200" dirty="0"/>
              <a:t>ädda – </a:t>
            </a:r>
            <a:r>
              <a:rPr lang="sv-SE" sz="1200" b="1" dirty="0"/>
              <a:t>V</a:t>
            </a:r>
            <a:r>
              <a:rPr lang="sv-SE" sz="1200" dirty="0"/>
              <a:t>arna – </a:t>
            </a:r>
            <a:r>
              <a:rPr lang="sv-SE" sz="1200" b="1" dirty="0"/>
              <a:t>L</a:t>
            </a:r>
            <a:r>
              <a:rPr lang="sv-SE" sz="1200" dirty="0"/>
              <a:t>arma – </a:t>
            </a:r>
            <a:r>
              <a:rPr lang="sv-SE" sz="1200" b="1" dirty="0"/>
              <a:t>S</a:t>
            </a:r>
            <a:r>
              <a:rPr lang="sv-SE" sz="1200" dirty="0"/>
              <a:t>läck. Men det är den aktuella situationen som avgör i </a:t>
            </a:r>
            <a:br>
              <a:rPr lang="sv-SE" sz="1200" dirty="0"/>
            </a:br>
            <a:r>
              <a:rPr lang="sv-SE" sz="1200" dirty="0"/>
              <a:t>vilken ordning du verkligen ska agera. Om ni är flera personer som kan hjälpas åt </a:t>
            </a:r>
            <a:br>
              <a:rPr lang="sv-SE" sz="1200" dirty="0"/>
            </a:br>
            <a:r>
              <a:rPr lang="sv-SE" sz="1200" dirty="0"/>
              <a:t>kan ni göra flera åtgärder samtidigt.</a:t>
            </a:r>
          </a:p>
          <a:p>
            <a:r>
              <a:rPr lang="sv-SE" sz="1200" dirty="0"/>
              <a:t>(Se handlingsplan vid brand som finns på sjukhusets kris- och katastrofberedskap på webben)</a:t>
            </a:r>
          </a:p>
          <a:p>
            <a:endParaRPr lang="sv-SE" sz="1200" dirty="0"/>
          </a:p>
          <a:p>
            <a:r>
              <a:rPr lang="sv-SE" sz="1200" dirty="0"/>
              <a:t>En uppdaterad redigerbar mall för brandkort är framtagen (följer grundregeln) </a:t>
            </a:r>
            <a:br>
              <a:rPr lang="sv-SE" sz="1200" dirty="0"/>
            </a:br>
            <a:r>
              <a:rPr lang="sv-SE" sz="1200" dirty="0"/>
              <a:t>för att underlätta ert agerande vid händelse av brand. Tanken är att ni anpassar</a:t>
            </a:r>
            <a:br>
              <a:rPr lang="sv-SE" sz="1200" dirty="0"/>
            </a:br>
            <a:r>
              <a:rPr lang="sv-SE" sz="1200" dirty="0"/>
              <a:t>korten utifrån era förutsättningar. Att ni gör dem kända bland er personal </a:t>
            </a:r>
            <a:br>
              <a:rPr lang="sv-SE" sz="1200" dirty="0"/>
            </a:br>
            <a:r>
              <a:rPr lang="sv-SE" sz="1200" dirty="0"/>
              <a:t>och att ni regelbundet övar att agera enligt brandkorten.</a:t>
            </a:r>
          </a:p>
          <a:p>
            <a:endParaRPr lang="sv-SE" sz="1200" dirty="0"/>
          </a:p>
          <a:p>
            <a:r>
              <a:rPr lang="sv-SE" sz="1200" dirty="0"/>
              <a:t>Undersök alltid om det brinner innan ni använder era brandkort, se när brand-</a:t>
            </a:r>
            <a:br>
              <a:rPr lang="sv-SE" sz="1200" dirty="0"/>
            </a:br>
            <a:r>
              <a:rPr lang="sv-SE" sz="1200" dirty="0"/>
              <a:t>larmet ljuder på kommande sida.</a:t>
            </a:r>
          </a:p>
          <a:p>
            <a:endParaRPr lang="sv-SE" sz="1050" dirty="0"/>
          </a:p>
          <a:p>
            <a:endParaRPr lang="sv-SE" sz="1050" dirty="0"/>
          </a:p>
          <a:p>
            <a:endParaRPr lang="sv-SE" sz="1050" dirty="0"/>
          </a:p>
          <a:p>
            <a:r>
              <a:rPr lang="sv-SE" sz="825" dirty="0"/>
              <a:t>Behöver ni stöd och hjälp kontakta mig gärna.</a:t>
            </a:r>
          </a:p>
          <a:p>
            <a:r>
              <a:rPr lang="sv-SE" sz="825" smtClean="0"/>
              <a:t>/</a:t>
            </a:r>
            <a:r>
              <a:rPr lang="sv-SE" sz="825" smtClean="0"/>
              <a:t>Inga-Lill Modig</a:t>
            </a:r>
            <a:endParaRPr lang="sv-SE" sz="825" dirty="0"/>
          </a:p>
        </p:txBody>
      </p:sp>
    </p:spTree>
    <p:extLst>
      <p:ext uri="{BB962C8B-B14F-4D97-AF65-F5344CB8AC3E}">
        <p14:creationId xmlns:p14="http://schemas.microsoft.com/office/powerpoint/2010/main" val="30680680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26468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igur 2"/>
          <p:cNvSpPr>
            <a:spLocks noChangeArrowheads="1"/>
          </p:cNvSpPr>
          <p:nvPr/>
        </p:nvSpPr>
        <p:spPr bwMode="auto">
          <a:xfrm>
            <a:off x="131804" y="102806"/>
            <a:ext cx="4742477" cy="2409735"/>
          </a:xfrm>
          <a:prstGeom prst="bracketPair">
            <a:avLst>
              <a:gd name="adj" fmla="val 8051"/>
            </a:avLst>
          </a:prstGeom>
          <a:noFill/>
          <a:ln w="38100">
            <a:solidFill>
              <a:srgbClr val="FF99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34290" tIns="34290" rIns="34290" bIns="34290" anchor="t" anchorCtr="0" upright="1">
            <a:noAutofit/>
          </a:bodyPr>
          <a:lstStyle/>
          <a:p>
            <a:r>
              <a:rPr lang="sv-SE" sz="1650" b="1" dirty="0">
                <a:solidFill>
                  <a:srgbClr val="000000"/>
                </a:solidFill>
                <a:ea typeface="Calibri"/>
                <a:cs typeface="Times New Roman"/>
              </a:rPr>
              <a:t>     När brandlarmet ljuder!</a:t>
            </a:r>
            <a:endParaRPr lang="sv-SE" sz="750" dirty="0">
              <a:solidFill>
                <a:prstClr val="black"/>
              </a:solidFill>
              <a:latin typeface="Arial"/>
              <a:ea typeface="Calibri"/>
              <a:cs typeface="Times New Roman"/>
            </a:endParaRPr>
          </a:p>
          <a:p>
            <a:pPr marL="257175" indent="-257175">
              <a:buFont typeface="Wingdings"/>
              <a:buChar char=""/>
            </a:pPr>
            <a:r>
              <a:rPr lang="sv-SE" sz="1400" dirty="0">
                <a:solidFill>
                  <a:srgbClr val="000000"/>
                </a:solidFill>
                <a:ea typeface="Calibri"/>
                <a:cs typeface="Times New Roman"/>
              </a:rPr>
              <a:t>Sök igenom egna och närliggande lokaler för att kontrollera om det brinner</a:t>
            </a:r>
            <a:endParaRPr lang="sv-SE" sz="1400" dirty="0">
              <a:solidFill>
                <a:prstClr val="black"/>
              </a:solidFill>
              <a:latin typeface="Arial"/>
              <a:ea typeface="Calibri"/>
              <a:cs typeface="Times New Roman"/>
            </a:endParaRPr>
          </a:p>
          <a:p>
            <a:pPr marL="257175" indent="-257175">
              <a:buFont typeface="Wingdings"/>
              <a:buChar char=""/>
            </a:pPr>
            <a:r>
              <a:rPr lang="sv-SE" sz="1400" dirty="0">
                <a:solidFill>
                  <a:srgbClr val="000000"/>
                </a:solidFill>
                <a:ea typeface="Calibri"/>
                <a:cs typeface="Times New Roman"/>
              </a:rPr>
              <a:t>Kontakta personer i din närhet för lägesbild</a:t>
            </a:r>
            <a:endParaRPr lang="sv-SE" sz="1400" dirty="0">
              <a:solidFill>
                <a:prstClr val="black"/>
              </a:solidFill>
              <a:latin typeface="Arial"/>
              <a:ea typeface="Calibri"/>
              <a:cs typeface="Times New Roman"/>
            </a:endParaRPr>
          </a:p>
          <a:p>
            <a:pPr marL="257175" indent="-257175">
              <a:buFont typeface="Wingdings"/>
              <a:buChar char=""/>
            </a:pPr>
            <a:r>
              <a:rPr lang="sv-SE" sz="1400" dirty="0">
                <a:solidFill>
                  <a:srgbClr val="000000"/>
                </a:solidFill>
                <a:ea typeface="Calibri"/>
                <a:cs typeface="Times New Roman"/>
              </a:rPr>
              <a:t>Kontakta akutmottagningens samordnings-</a:t>
            </a:r>
            <a:br>
              <a:rPr lang="sv-SE" sz="1400" dirty="0">
                <a:solidFill>
                  <a:srgbClr val="000000"/>
                </a:solidFill>
                <a:ea typeface="Calibri"/>
                <a:cs typeface="Times New Roman"/>
              </a:rPr>
            </a:br>
            <a:r>
              <a:rPr lang="sv-SE" sz="1400" dirty="0">
                <a:solidFill>
                  <a:srgbClr val="000000"/>
                </a:solidFill>
                <a:ea typeface="Calibri"/>
                <a:cs typeface="Times New Roman"/>
              </a:rPr>
              <a:t>sköterska och informera att brandlarmet utlösts</a:t>
            </a:r>
            <a:endParaRPr lang="sv-SE" sz="1400" dirty="0">
              <a:solidFill>
                <a:prstClr val="black"/>
              </a:solidFill>
              <a:latin typeface="Arial"/>
              <a:ea typeface="Calibri"/>
              <a:cs typeface="Times New Roman"/>
            </a:endParaRPr>
          </a:p>
          <a:p>
            <a:pPr marL="257175" indent="-257175">
              <a:buFont typeface="Wingdings"/>
              <a:buChar char=""/>
            </a:pPr>
            <a:r>
              <a:rPr lang="sv-SE" sz="1400" dirty="0">
                <a:solidFill>
                  <a:srgbClr val="000000"/>
                </a:solidFill>
                <a:ea typeface="Calibri"/>
                <a:cs typeface="Times New Roman"/>
              </a:rPr>
              <a:t>Informera närliggande avdelningar.</a:t>
            </a:r>
            <a:endParaRPr lang="sv-SE" sz="1400" dirty="0">
              <a:solidFill>
                <a:prstClr val="black"/>
              </a:solidFill>
              <a:latin typeface="Arial"/>
              <a:ea typeface="Calibri"/>
              <a:cs typeface="Times New Roman"/>
            </a:endParaRPr>
          </a:p>
          <a:p>
            <a:pPr marL="257175" indent="-257175">
              <a:buFont typeface="Wingdings"/>
              <a:buChar char=""/>
            </a:pPr>
            <a:r>
              <a:rPr lang="sv-SE" sz="1400" dirty="0">
                <a:solidFill>
                  <a:srgbClr val="000000"/>
                </a:solidFill>
                <a:ea typeface="Calibri"/>
                <a:cs typeface="Times New Roman"/>
              </a:rPr>
              <a:t>Under kontorstid informera även receptionen</a:t>
            </a:r>
            <a:endParaRPr lang="sv-SE" sz="1400" dirty="0">
              <a:solidFill>
                <a:prstClr val="black"/>
              </a:solidFill>
              <a:latin typeface="Arial"/>
              <a:ea typeface="Calibri"/>
              <a:cs typeface="Times New Roman"/>
            </a:endParaRPr>
          </a:p>
          <a:p>
            <a:pPr marL="257175" indent="-257175">
              <a:buFont typeface="Wingdings"/>
              <a:buChar char=""/>
            </a:pPr>
            <a:r>
              <a:rPr lang="sv-SE" sz="1400" dirty="0">
                <a:solidFill>
                  <a:srgbClr val="000000"/>
                </a:solidFill>
                <a:ea typeface="Calibri"/>
                <a:cs typeface="Times New Roman"/>
              </a:rPr>
              <a:t>Planera för eventuell utrymning till närmaste återsamlingsplats</a:t>
            </a:r>
            <a:r>
              <a:rPr lang="sv-SE" sz="1100" dirty="0">
                <a:solidFill>
                  <a:srgbClr val="000000"/>
                </a:solidFill>
                <a:ea typeface="Calibri"/>
                <a:cs typeface="Times New Roman"/>
              </a:rPr>
              <a:t/>
            </a:r>
            <a:br>
              <a:rPr lang="sv-SE" sz="1100" dirty="0">
                <a:solidFill>
                  <a:srgbClr val="000000"/>
                </a:solidFill>
                <a:ea typeface="Calibri"/>
                <a:cs typeface="Times New Roman"/>
              </a:rPr>
            </a:br>
            <a:endParaRPr lang="sv-SE" sz="1100" dirty="0">
              <a:solidFill>
                <a:prstClr val="black"/>
              </a:solidFill>
              <a:latin typeface="Arial"/>
              <a:ea typeface="Calibri"/>
              <a:cs typeface="Times New Roman"/>
            </a:endParaRPr>
          </a:p>
        </p:txBody>
      </p:sp>
      <p:sp>
        <p:nvSpPr>
          <p:cNvPr id="5" name="Figur 2"/>
          <p:cNvSpPr>
            <a:spLocks noChangeArrowheads="1"/>
          </p:cNvSpPr>
          <p:nvPr/>
        </p:nvSpPr>
        <p:spPr bwMode="auto">
          <a:xfrm>
            <a:off x="390332" y="3625651"/>
            <a:ext cx="1086339" cy="610553"/>
          </a:xfrm>
          <a:prstGeom prst="bracketPair">
            <a:avLst>
              <a:gd name="adj" fmla="val 8051"/>
            </a:avLst>
          </a:prstGeom>
          <a:noFill/>
          <a:ln w="38100">
            <a:solidFill>
              <a:srgbClr val="9BBB59">
                <a:lumMod val="75000"/>
              </a:srgbClr>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34290" tIns="34290" rIns="34290" bIns="34290" anchor="t" anchorCtr="0" upright="1">
            <a:noAutofit/>
          </a:bodyPr>
          <a:lstStyle/>
          <a:p>
            <a:pPr algn="ctr"/>
            <a:r>
              <a:rPr lang="sv-SE" sz="1200" b="1" dirty="0">
                <a:solidFill>
                  <a:srgbClr val="000000"/>
                </a:solidFill>
                <a:ea typeface="Calibri"/>
                <a:cs typeface="Times New Roman"/>
              </a:rPr>
              <a:t>Ingen </a:t>
            </a:r>
            <a:br>
              <a:rPr lang="sv-SE" sz="1200" b="1" dirty="0">
                <a:solidFill>
                  <a:srgbClr val="000000"/>
                </a:solidFill>
                <a:ea typeface="Calibri"/>
                <a:cs typeface="Times New Roman"/>
              </a:rPr>
            </a:br>
            <a:r>
              <a:rPr lang="sv-SE" sz="1200" b="1" dirty="0">
                <a:solidFill>
                  <a:srgbClr val="000000"/>
                </a:solidFill>
                <a:ea typeface="Calibri"/>
                <a:cs typeface="Times New Roman"/>
              </a:rPr>
              <a:t>brand eller rökutveckling</a:t>
            </a:r>
            <a:r>
              <a:rPr lang="sv-SE" sz="1050" dirty="0">
                <a:solidFill>
                  <a:srgbClr val="7F7F7F"/>
                </a:solidFill>
                <a:ea typeface="Calibri"/>
                <a:cs typeface="Times New Roman"/>
              </a:rPr>
              <a:t/>
            </a:r>
            <a:br>
              <a:rPr lang="sv-SE" sz="1050" dirty="0">
                <a:solidFill>
                  <a:srgbClr val="7F7F7F"/>
                </a:solidFill>
                <a:ea typeface="Calibri"/>
                <a:cs typeface="Times New Roman"/>
              </a:rPr>
            </a:br>
            <a:endParaRPr lang="sv-SE" sz="750" dirty="0">
              <a:solidFill>
                <a:prstClr val="black"/>
              </a:solidFill>
              <a:latin typeface="Arial"/>
              <a:ea typeface="Calibri"/>
              <a:cs typeface="Times New Roman"/>
            </a:endParaRPr>
          </a:p>
        </p:txBody>
      </p:sp>
      <p:sp>
        <p:nvSpPr>
          <p:cNvPr id="6" name="Figur 2"/>
          <p:cNvSpPr>
            <a:spLocks noChangeArrowheads="1"/>
          </p:cNvSpPr>
          <p:nvPr/>
        </p:nvSpPr>
        <p:spPr bwMode="auto">
          <a:xfrm>
            <a:off x="1945190" y="3625651"/>
            <a:ext cx="1086339" cy="610553"/>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34290" tIns="34290" rIns="34290" bIns="34290" anchor="t" anchorCtr="0" upright="1">
            <a:noAutofit/>
          </a:bodyPr>
          <a:lstStyle/>
          <a:p>
            <a:pPr algn="ctr"/>
            <a:r>
              <a:rPr lang="sv-SE" sz="1200" b="1" dirty="0">
                <a:solidFill>
                  <a:srgbClr val="000000"/>
                </a:solidFill>
                <a:ea typeface="Calibri"/>
                <a:cs typeface="Times New Roman"/>
              </a:rPr>
              <a:t>Konstaterad brand eller rökutveckling</a:t>
            </a:r>
            <a:endParaRPr lang="sv-SE" sz="1200" dirty="0">
              <a:solidFill>
                <a:prstClr val="black"/>
              </a:solidFill>
              <a:latin typeface="Arial"/>
              <a:ea typeface="Calibri"/>
              <a:cs typeface="Times New Roman"/>
            </a:endParaRPr>
          </a:p>
        </p:txBody>
      </p:sp>
      <p:sp>
        <p:nvSpPr>
          <p:cNvPr id="7" name="Figur 2"/>
          <p:cNvSpPr>
            <a:spLocks noChangeArrowheads="1"/>
          </p:cNvSpPr>
          <p:nvPr/>
        </p:nvSpPr>
        <p:spPr bwMode="auto">
          <a:xfrm>
            <a:off x="3460493" y="3381218"/>
            <a:ext cx="1103591" cy="1084898"/>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34290" tIns="34290" rIns="34290" bIns="34290" anchor="t" anchorCtr="0" upright="1">
            <a:noAutofit/>
          </a:bodyPr>
          <a:lstStyle/>
          <a:p>
            <a:pPr algn="ctr"/>
            <a:r>
              <a:rPr lang="sv-SE" sz="1200" b="1" dirty="0">
                <a:solidFill>
                  <a:prstClr val="black"/>
                </a:solidFill>
                <a:ea typeface="Calibri"/>
                <a:cs typeface="Times New Roman"/>
              </a:rPr>
              <a:t>ANVÄND ERA </a:t>
            </a:r>
            <a:br>
              <a:rPr lang="sv-SE" sz="1200" b="1" dirty="0">
                <a:solidFill>
                  <a:prstClr val="black"/>
                </a:solidFill>
                <a:ea typeface="Calibri"/>
                <a:cs typeface="Times New Roman"/>
              </a:rPr>
            </a:br>
            <a:r>
              <a:rPr lang="sv-SE" sz="1200" b="1" dirty="0">
                <a:solidFill>
                  <a:prstClr val="black"/>
                </a:solidFill>
                <a:ea typeface="Calibri"/>
                <a:cs typeface="Times New Roman"/>
              </a:rPr>
              <a:t>BRANDKORT</a:t>
            </a:r>
            <a:endParaRPr lang="sv-SE" sz="1200" dirty="0">
              <a:solidFill>
                <a:prstClr val="black"/>
              </a:solidFill>
              <a:latin typeface="Arial"/>
              <a:ea typeface="Calibri"/>
              <a:cs typeface="Times New Roman"/>
            </a:endParaRPr>
          </a:p>
          <a:p>
            <a:pPr algn="ctr"/>
            <a:r>
              <a:rPr lang="sv-SE" sz="825" b="1" dirty="0">
                <a:solidFill>
                  <a:srgbClr val="000000"/>
                </a:solidFill>
                <a:ea typeface="Calibri"/>
                <a:cs typeface="Times New Roman"/>
              </a:rPr>
              <a:t>-</a:t>
            </a:r>
            <a:endParaRPr lang="sv-SE" sz="750" dirty="0">
              <a:solidFill>
                <a:prstClr val="black"/>
              </a:solidFill>
              <a:latin typeface="Arial"/>
              <a:ea typeface="Calibri"/>
              <a:cs typeface="Times New Roman"/>
            </a:endParaRPr>
          </a:p>
          <a:p>
            <a:pPr algn="ctr"/>
            <a:r>
              <a:rPr lang="sv-SE" sz="825" dirty="0">
                <a:solidFill>
                  <a:srgbClr val="000000"/>
                </a:solidFill>
                <a:ea typeface="Calibri"/>
                <a:cs typeface="Times New Roman"/>
              </a:rPr>
              <a:t>Alternativt agera enligt huvudhandlingsplanen</a:t>
            </a:r>
          </a:p>
          <a:p>
            <a:pPr algn="ctr"/>
            <a:r>
              <a:rPr lang="sv-SE" sz="825" dirty="0">
                <a:solidFill>
                  <a:srgbClr val="000000"/>
                </a:solidFill>
                <a:ea typeface="Calibri"/>
                <a:cs typeface="Times New Roman"/>
              </a:rPr>
              <a:t>(Se handlingsplan </a:t>
            </a:r>
            <a:br>
              <a:rPr lang="sv-SE" sz="825" dirty="0">
                <a:solidFill>
                  <a:srgbClr val="000000"/>
                </a:solidFill>
                <a:ea typeface="Calibri"/>
                <a:cs typeface="Times New Roman"/>
              </a:rPr>
            </a:br>
            <a:r>
              <a:rPr lang="sv-SE" sz="825" dirty="0">
                <a:solidFill>
                  <a:srgbClr val="000000"/>
                </a:solidFill>
                <a:ea typeface="Calibri"/>
                <a:cs typeface="Times New Roman"/>
              </a:rPr>
              <a:t>vid brand)</a:t>
            </a:r>
            <a:endParaRPr lang="sv-SE" sz="750" dirty="0">
              <a:solidFill>
                <a:prstClr val="black"/>
              </a:solidFill>
              <a:latin typeface="Arial"/>
              <a:ea typeface="Calibri"/>
              <a:cs typeface="Times New Roman"/>
            </a:endParaRPr>
          </a:p>
        </p:txBody>
      </p:sp>
      <p:sp>
        <p:nvSpPr>
          <p:cNvPr id="8" name="Figur 2"/>
          <p:cNvSpPr>
            <a:spLocks noChangeArrowheads="1"/>
          </p:cNvSpPr>
          <p:nvPr/>
        </p:nvSpPr>
        <p:spPr bwMode="auto">
          <a:xfrm>
            <a:off x="359185" y="5035098"/>
            <a:ext cx="3328266" cy="1297148"/>
          </a:xfrm>
          <a:prstGeom prst="bracketPair">
            <a:avLst>
              <a:gd name="adj" fmla="val 8051"/>
            </a:avLst>
          </a:prstGeom>
          <a:noFill/>
          <a:ln w="38100">
            <a:solidFill>
              <a:srgbClr val="9BBB59">
                <a:lumMod val="75000"/>
              </a:srgbClr>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34290" tIns="34290" rIns="34290" bIns="34290" anchor="t" anchorCtr="0" upright="1">
            <a:noAutofit/>
          </a:bodyPr>
          <a:lstStyle/>
          <a:p>
            <a:r>
              <a:rPr lang="sv-SE" sz="1200" dirty="0">
                <a:solidFill>
                  <a:srgbClr val="000000"/>
                </a:solidFill>
                <a:ea typeface="Calibri"/>
                <a:cs typeface="Times New Roman"/>
              </a:rPr>
              <a:t>Utrymning är inte nödvändig. Meddela akutmottagningen, reception och avdelningar i er närhet att det var fråga om falsklarm. </a:t>
            </a:r>
            <a:br>
              <a:rPr lang="sv-SE" sz="1200" dirty="0">
                <a:solidFill>
                  <a:srgbClr val="000000"/>
                </a:solidFill>
                <a:ea typeface="Calibri"/>
                <a:cs typeface="Times New Roman"/>
              </a:rPr>
            </a:br>
            <a:endParaRPr lang="sv-SE" sz="1200" dirty="0">
              <a:solidFill>
                <a:prstClr val="black"/>
              </a:solidFill>
              <a:latin typeface="Arial"/>
              <a:ea typeface="Calibri"/>
              <a:cs typeface="Times New Roman"/>
            </a:endParaRPr>
          </a:p>
          <a:p>
            <a:r>
              <a:rPr lang="sv-SE" sz="1200" dirty="0">
                <a:solidFill>
                  <a:srgbClr val="000000"/>
                </a:solidFill>
                <a:ea typeface="Calibri"/>
                <a:cs typeface="Times New Roman"/>
              </a:rPr>
              <a:t>Invänta återställning av brandlarmet </a:t>
            </a:r>
            <a:endParaRPr lang="sv-SE" sz="1200" dirty="0">
              <a:solidFill>
                <a:prstClr val="black"/>
              </a:solidFill>
              <a:latin typeface="Arial"/>
              <a:ea typeface="Calibri"/>
              <a:cs typeface="Times New Roman"/>
            </a:endParaRPr>
          </a:p>
          <a:p>
            <a:r>
              <a:rPr lang="sv-SE" sz="1200" dirty="0">
                <a:solidFill>
                  <a:srgbClr val="000000"/>
                </a:solidFill>
                <a:ea typeface="Calibri"/>
                <a:cs typeface="Times New Roman"/>
              </a:rPr>
              <a:t>(utförs av räddningstjänsten el. fastighetsdriften)</a:t>
            </a:r>
            <a:endParaRPr lang="sv-SE" sz="1200" dirty="0">
              <a:solidFill>
                <a:prstClr val="black"/>
              </a:solidFill>
              <a:latin typeface="Arial"/>
              <a:ea typeface="Calibri"/>
              <a:cs typeface="Times New Roman"/>
            </a:endParaRPr>
          </a:p>
        </p:txBody>
      </p:sp>
      <p:sp>
        <p:nvSpPr>
          <p:cNvPr id="9" name="Ned 8"/>
          <p:cNvSpPr/>
          <p:nvPr/>
        </p:nvSpPr>
        <p:spPr>
          <a:xfrm>
            <a:off x="845871" y="2970989"/>
            <a:ext cx="225048" cy="399402"/>
          </a:xfrm>
          <a:prstGeom prst="downArrow">
            <a:avLst/>
          </a:prstGeom>
          <a:solidFill>
            <a:srgbClr val="9BBB59">
              <a:lumMod val="75000"/>
            </a:srgbClr>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endParaRPr lang="sv-SE" sz="1350">
              <a:solidFill>
                <a:prstClr val="black"/>
              </a:solidFill>
            </a:endParaRPr>
          </a:p>
        </p:txBody>
      </p:sp>
      <p:cxnSp>
        <p:nvCxnSpPr>
          <p:cNvPr id="15" name="Rak 14"/>
          <p:cNvCxnSpPr/>
          <p:nvPr/>
        </p:nvCxnSpPr>
        <p:spPr>
          <a:xfrm>
            <a:off x="5385048" y="1268760"/>
            <a:ext cx="5400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Figur 2"/>
          <p:cNvSpPr>
            <a:spLocks noChangeArrowheads="1"/>
          </p:cNvSpPr>
          <p:nvPr/>
        </p:nvSpPr>
        <p:spPr bwMode="auto">
          <a:xfrm>
            <a:off x="5063750" y="114500"/>
            <a:ext cx="4728519" cy="65334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34290" tIns="34290" rIns="34290" bIns="34290" anchor="t" anchorCtr="0" upright="1">
            <a:noAutofit/>
          </a:bodyPr>
          <a:lstStyle/>
          <a:p>
            <a:r>
              <a:rPr lang="sv-SE" sz="2400" b="1" dirty="0">
                <a:solidFill>
                  <a:srgbClr val="C00000"/>
                </a:solidFill>
                <a:ea typeface="Calibri"/>
                <a:cs typeface="Times New Roman"/>
              </a:rPr>
              <a:t>1 -</a:t>
            </a:r>
            <a:r>
              <a:rPr lang="sv-SE" sz="1650" b="1" dirty="0">
                <a:solidFill>
                  <a:srgbClr val="000000"/>
                </a:solidFill>
                <a:ea typeface="Calibri"/>
                <a:cs typeface="Times New Roman"/>
              </a:rPr>
              <a:t> </a:t>
            </a:r>
            <a:r>
              <a:rPr lang="sv-SE" b="1" dirty="0">
                <a:solidFill>
                  <a:srgbClr val="C00000"/>
                </a:solidFill>
                <a:ea typeface="Calibri"/>
                <a:cs typeface="Times New Roman"/>
              </a:rPr>
              <a:t>Utrymningsledare</a:t>
            </a:r>
            <a:r>
              <a:rPr lang="sv-SE" sz="1650" b="1" dirty="0">
                <a:solidFill>
                  <a:srgbClr val="C00000"/>
                </a:solidFill>
                <a:ea typeface="Calibri"/>
                <a:cs typeface="Times New Roman"/>
              </a:rPr>
              <a:t/>
            </a:r>
            <a:br>
              <a:rPr lang="sv-SE" sz="1650" b="1" dirty="0">
                <a:solidFill>
                  <a:srgbClr val="C00000"/>
                </a:solidFill>
                <a:ea typeface="Calibri"/>
                <a:cs typeface="Times New Roman"/>
              </a:rPr>
            </a:br>
            <a:r>
              <a:rPr lang="sv-SE" sz="1650" b="1" dirty="0">
                <a:solidFill>
                  <a:srgbClr val="C00000"/>
                </a:solidFill>
                <a:ea typeface="Calibri"/>
                <a:cs typeface="Times New Roman"/>
              </a:rPr>
              <a:t> </a:t>
            </a:r>
            <a:r>
              <a:rPr lang="sv-SE" sz="1350" dirty="0">
                <a:solidFill>
                  <a:prstClr val="black"/>
                </a:solidFill>
                <a:ea typeface="Calibri"/>
                <a:cs typeface="Times New Roman"/>
              </a:rPr>
              <a:t>Ange avdelning/mottagning…</a:t>
            </a:r>
            <a:endParaRPr lang="sv-SE" sz="1350" dirty="0">
              <a:solidFill>
                <a:prstClr val="black"/>
              </a:solidFill>
              <a:latin typeface="Arial"/>
              <a:ea typeface="Calibri"/>
              <a:cs typeface="Times New Roman"/>
            </a:endParaRPr>
          </a:p>
          <a:p>
            <a:r>
              <a:rPr lang="sv-SE" sz="1050" b="1" dirty="0">
                <a:solidFill>
                  <a:srgbClr val="000000"/>
                </a:solidFill>
                <a:ea typeface="Calibri"/>
                <a:cs typeface="Times New Roman"/>
              </a:rPr>
              <a:t> </a:t>
            </a:r>
            <a:endParaRPr lang="sv-SE" sz="750" dirty="0">
              <a:solidFill>
                <a:prstClr val="black"/>
              </a:solidFill>
              <a:latin typeface="Arial"/>
              <a:ea typeface="Calibri"/>
              <a:cs typeface="Times New Roman"/>
            </a:endParaRPr>
          </a:p>
          <a:p>
            <a:pPr marL="257175" indent="-257175">
              <a:buFont typeface="Wingdings"/>
              <a:buChar char=""/>
            </a:pPr>
            <a:r>
              <a:rPr lang="sv-SE" sz="1200" dirty="0">
                <a:solidFill>
                  <a:srgbClr val="000000"/>
                </a:solidFill>
                <a:ea typeface="Calibri"/>
                <a:cs typeface="Times New Roman"/>
              </a:rPr>
              <a:t>Den som kommer först till brandkortslådan tar på sig den gula reflexvästen märkt utrymnings-ledare.</a:t>
            </a:r>
          </a:p>
          <a:p>
            <a:pPr marL="257175" indent="-257175">
              <a:buFont typeface="Wingdings"/>
              <a:buChar char=""/>
            </a:pPr>
            <a:r>
              <a:rPr lang="sv-SE" sz="1200" dirty="0">
                <a:solidFill>
                  <a:srgbClr val="000000"/>
                </a:solidFill>
                <a:ea typeface="Calibri"/>
                <a:cs typeface="Times New Roman"/>
              </a:rPr>
              <a:t>Utrymningsledaren delar ut brandkorten märkta 2 – X till personal och annan person som bedöms vara lämplig att hjälpa till.</a:t>
            </a:r>
          </a:p>
          <a:p>
            <a:pPr marL="257175" indent="-257175">
              <a:buFont typeface="Wingdings"/>
              <a:buChar char=""/>
            </a:pPr>
            <a:r>
              <a:rPr lang="sv-SE" sz="1200" dirty="0">
                <a:solidFill>
                  <a:srgbClr val="000000"/>
                </a:solidFill>
                <a:ea typeface="Calibri"/>
                <a:cs typeface="Times New Roman"/>
              </a:rPr>
              <a:t>När åtgärderna på brandkortet är utförda återrapporteras det till utrymningsledaren.</a:t>
            </a:r>
          </a:p>
          <a:p>
            <a:pPr marL="257175" indent="-257175">
              <a:buFont typeface="Wingdings"/>
              <a:buChar char=""/>
            </a:pPr>
            <a:r>
              <a:rPr lang="sv-SE" sz="1200" dirty="0">
                <a:solidFill>
                  <a:srgbClr val="000000"/>
                </a:solidFill>
                <a:ea typeface="Calibri"/>
                <a:cs typeface="Times New Roman"/>
              </a:rPr>
              <a:t>Tips! Brandritning kan hämtas från </a:t>
            </a:r>
            <a:r>
              <a:rPr lang="sv-SE" sz="1200" dirty="0" err="1">
                <a:solidFill>
                  <a:srgbClr val="000000"/>
                </a:solidFill>
                <a:ea typeface="Calibri"/>
                <a:cs typeface="Times New Roman"/>
              </a:rPr>
              <a:t>MetisArkiv</a:t>
            </a:r>
            <a:r>
              <a:rPr lang="sv-SE" sz="1200" dirty="0">
                <a:solidFill>
                  <a:srgbClr val="000000"/>
                </a:solidFill>
                <a:ea typeface="Calibri"/>
                <a:cs typeface="Times New Roman"/>
              </a:rPr>
              <a:t>, som ni hittar på Brandsäkerhet/SBA (högra spalten längst ner. </a:t>
            </a:r>
          </a:p>
          <a:p>
            <a:pPr marL="257175" indent="-257175">
              <a:buFont typeface="Wingdings"/>
              <a:buChar char=""/>
            </a:pPr>
            <a:r>
              <a:rPr lang="sv-SE" sz="1200" dirty="0">
                <a:solidFill>
                  <a:srgbClr val="000000"/>
                </a:solidFill>
                <a:ea typeface="Calibri"/>
                <a:cs typeface="Times New Roman"/>
              </a:rPr>
              <a:t>Annat …</a:t>
            </a:r>
          </a:p>
          <a:p>
            <a:pPr marL="257175" indent="-257175">
              <a:buFont typeface="Wingdings"/>
              <a:buChar char=""/>
            </a:pPr>
            <a:r>
              <a:rPr lang="sv-SE" sz="1200" dirty="0">
                <a:solidFill>
                  <a:srgbClr val="000000"/>
                </a:solidFill>
                <a:ea typeface="Calibri"/>
                <a:cs typeface="Times New Roman"/>
              </a:rPr>
              <a:t>Brandkorten förvaras på/i och det ska vara känt bland all personal som är verksam på avdelningen</a:t>
            </a:r>
          </a:p>
          <a:p>
            <a:endParaRPr lang="sv-SE" sz="1200" dirty="0">
              <a:solidFill>
                <a:prstClr val="black"/>
              </a:solidFill>
              <a:latin typeface="Arial"/>
              <a:ea typeface="Calibri"/>
              <a:cs typeface="Times New Roman"/>
            </a:endParaRPr>
          </a:p>
          <a:p>
            <a:pPr marL="171450"/>
            <a:r>
              <a:rPr lang="sv-SE" sz="1050" dirty="0">
                <a:solidFill>
                  <a:srgbClr val="000000"/>
                </a:solidFill>
                <a:ea typeface="Calibri"/>
                <a:cs typeface="Times New Roman"/>
              </a:rPr>
              <a:t> </a:t>
            </a:r>
            <a:endParaRPr lang="sv-SE" sz="750" dirty="0">
              <a:solidFill>
                <a:prstClr val="black"/>
              </a:solidFill>
              <a:latin typeface="Arial"/>
              <a:ea typeface="Calibri"/>
              <a:cs typeface="Times New Roman"/>
            </a:endParaRPr>
          </a:p>
          <a:p>
            <a:r>
              <a:rPr lang="sv-SE" sz="1500" b="1" dirty="0">
                <a:solidFill>
                  <a:srgbClr val="000000"/>
                </a:solidFill>
                <a:ea typeface="Calibri"/>
                <a:cs typeface="Times New Roman"/>
              </a:rPr>
              <a:t> </a:t>
            </a:r>
            <a:endParaRPr lang="sv-SE" sz="750" dirty="0">
              <a:solidFill>
                <a:prstClr val="black"/>
              </a:solidFill>
              <a:latin typeface="Arial"/>
              <a:ea typeface="Calibri"/>
              <a:cs typeface="Times New Roman"/>
            </a:endParaRPr>
          </a:p>
        </p:txBody>
      </p:sp>
      <p:sp>
        <p:nvSpPr>
          <p:cNvPr id="13" name="Ned 12"/>
          <p:cNvSpPr/>
          <p:nvPr/>
        </p:nvSpPr>
        <p:spPr>
          <a:xfrm>
            <a:off x="820977" y="4435950"/>
            <a:ext cx="225048" cy="399402"/>
          </a:xfrm>
          <a:prstGeom prst="downArrow">
            <a:avLst/>
          </a:prstGeom>
          <a:solidFill>
            <a:srgbClr val="9BBB59">
              <a:lumMod val="75000"/>
            </a:srgbClr>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endParaRPr lang="sv-SE" sz="1350">
              <a:solidFill>
                <a:prstClr val="black"/>
              </a:solidFill>
            </a:endParaRPr>
          </a:p>
        </p:txBody>
      </p:sp>
      <p:sp>
        <p:nvSpPr>
          <p:cNvPr id="14" name="Ned 13"/>
          <p:cNvSpPr/>
          <p:nvPr/>
        </p:nvSpPr>
        <p:spPr>
          <a:xfrm>
            <a:off x="2390518" y="2970989"/>
            <a:ext cx="225048" cy="399402"/>
          </a:xfrm>
          <a:prstGeom prst="downArrow">
            <a:avLst/>
          </a:prstGeom>
          <a:solidFill>
            <a:srgbClr val="C00000"/>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endParaRPr lang="sv-SE" sz="1350">
              <a:solidFill>
                <a:prstClr val="black"/>
              </a:solidFill>
            </a:endParaRPr>
          </a:p>
        </p:txBody>
      </p:sp>
      <p:sp>
        <p:nvSpPr>
          <p:cNvPr id="17" name="Ned 16"/>
          <p:cNvSpPr/>
          <p:nvPr/>
        </p:nvSpPr>
        <p:spPr>
          <a:xfrm rot="16200000">
            <a:off x="3142464" y="3806303"/>
            <a:ext cx="207094" cy="234727"/>
          </a:xfrm>
          <a:prstGeom prst="downArrow">
            <a:avLst/>
          </a:prstGeom>
          <a:solidFill>
            <a:srgbClr val="C00000"/>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endParaRPr lang="sv-SE" sz="1350">
              <a:solidFill>
                <a:prstClr val="black"/>
              </a:solidFill>
            </a:endParaRPr>
          </a:p>
        </p:txBody>
      </p:sp>
    </p:spTree>
    <p:extLst>
      <p:ext uri="{BB962C8B-B14F-4D97-AF65-F5344CB8AC3E}">
        <p14:creationId xmlns:p14="http://schemas.microsoft.com/office/powerpoint/2010/main" val="1514752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igur 2"/>
          <p:cNvSpPr>
            <a:spLocks noChangeArrowheads="1"/>
          </p:cNvSpPr>
          <p:nvPr/>
        </p:nvSpPr>
        <p:spPr bwMode="auto">
          <a:xfrm>
            <a:off x="48766" y="128861"/>
            <a:ext cx="4752528" cy="66247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latin typeface="Calibri"/>
                <a:ea typeface="Calibri"/>
                <a:cs typeface="Times New Roman"/>
              </a:rPr>
              <a:t>2 -</a:t>
            </a:r>
            <a:r>
              <a:rPr lang="sv-SE" sz="2200" b="1" dirty="0" smtClean="0">
                <a:solidFill>
                  <a:srgbClr val="000000"/>
                </a:solidFill>
                <a:effectLst/>
                <a:latin typeface="Calibri"/>
                <a:ea typeface="Calibri"/>
                <a:cs typeface="Times New Roman"/>
              </a:rPr>
              <a:t> </a:t>
            </a:r>
            <a:r>
              <a:rPr lang="sv-SE" sz="2400" b="1" dirty="0" smtClean="0">
                <a:solidFill>
                  <a:srgbClr val="C00000"/>
                </a:solidFill>
                <a:latin typeface="Calibri"/>
                <a:ea typeface="Calibri"/>
                <a:cs typeface="Times New Roman"/>
              </a:rPr>
              <a:t>Släck / Rädda</a:t>
            </a:r>
            <a:endParaRPr lang="sv-SE" sz="2400" dirty="0">
              <a:solidFill>
                <a:srgbClr val="C00000"/>
              </a:solidFill>
              <a:effectLst/>
              <a:latin typeface="Arial"/>
              <a:ea typeface="Calibri"/>
              <a:cs typeface="Times New Roman"/>
            </a:endParaRPr>
          </a:p>
          <a:p>
            <a:pPr>
              <a:spcAft>
                <a:spcPts val="0"/>
              </a:spcAft>
            </a:pPr>
            <a:r>
              <a:rPr lang="sv-SE" sz="14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marL="342900" lvl="0" indent="-342900">
              <a:spcAft>
                <a:spcPts val="0"/>
              </a:spcAft>
              <a:buFont typeface="Wingdings"/>
              <a:buChar char=""/>
            </a:pPr>
            <a:r>
              <a:rPr lang="sv-SE" sz="1600" dirty="0"/>
              <a:t>Alla bränder är små i början. Om du upptäcker en brand i tidigt skede ska du </a:t>
            </a:r>
            <a:r>
              <a:rPr lang="sv-SE" sz="1600" dirty="0" smtClean="0"/>
              <a:t>försöka </a:t>
            </a:r>
            <a:r>
              <a:rPr lang="sv-SE" sz="1600" dirty="0"/>
              <a:t>släcka själv, men utan att ta för stora </a:t>
            </a:r>
            <a:r>
              <a:rPr lang="sv-SE" sz="1600" dirty="0" smtClean="0"/>
              <a:t>risker </a:t>
            </a:r>
            <a:r>
              <a:rPr lang="sv-SE" sz="1200" dirty="0" smtClean="0"/>
              <a:t>(se kort 5). </a:t>
            </a:r>
            <a:r>
              <a:rPr lang="sv-SE" sz="1600" dirty="0" smtClean="0"/>
              <a:t>Om du inte kan släcka … </a:t>
            </a:r>
            <a:endParaRPr lang="sv-SE" sz="1600" dirty="0" smtClean="0">
              <a:solidFill>
                <a:srgbClr val="000000"/>
              </a:solidFill>
              <a:effectLst/>
              <a:latin typeface="Calibri"/>
              <a:ea typeface="Calibri"/>
              <a:cs typeface="Times New Roman"/>
            </a:endParaRPr>
          </a:p>
          <a:p>
            <a:pPr marL="342900" lvl="0" indent="-342900">
              <a:spcAft>
                <a:spcPts val="0"/>
              </a:spcAft>
              <a:buFont typeface="Wingdings"/>
              <a:buChar char=""/>
            </a:pPr>
            <a:r>
              <a:rPr lang="sv-SE" sz="1600" dirty="0" smtClean="0">
                <a:solidFill>
                  <a:srgbClr val="000000"/>
                </a:solidFill>
                <a:effectLst/>
                <a:latin typeface="Calibri"/>
                <a:ea typeface="Calibri"/>
                <a:cs typeface="Times New Roman"/>
              </a:rPr>
              <a:t>Rädda dig själv och andra personer som är i fara. Förflytta dig/dem till säker plats.</a:t>
            </a:r>
          </a:p>
          <a:p>
            <a:pPr marL="342900" lvl="0" indent="-342900">
              <a:spcAft>
                <a:spcPts val="0"/>
              </a:spcAft>
              <a:buFont typeface="Wingdings"/>
              <a:buChar char=""/>
            </a:pPr>
            <a:r>
              <a:rPr lang="sv-SE" sz="1600" dirty="0" smtClean="0">
                <a:solidFill>
                  <a:srgbClr val="000000"/>
                </a:solidFill>
                <a:latin typeface="Calibri"/>
                <a:ea typeface="Calibri"/>
                <a:cs typeface="Times New Roman"/>
              </a:rPr>
              <a:t>Om möjligt stäng alla dörrar och fönster efter dig, det fördröjer både brandens förlopp och den farliga rökens spridning</a:t>
            </a:r>
          </a:p>
          <a:p>
            <a:pPr marL="342900" lvl="0" indent="-342900">
              <a:spcAft>
                <a:spcPts val="0"/>
              </a:spcAft>
              <a:buFont typeface="Wingdings"/>
              <a:buChar char=""/>
            </a:pPr>
            <a:endParaRPr lang="sv-SE" sz="1600" dirty="0">
              <a:effectLst/>
              <a:latin typeface="Arial"/>
              <a:ea typeface="Calibri"/>
              <a:cs typeface="Times New Roman"/>
            </a:endParaRPr>
          </a:p>
          <a:p>
            <a:pPr marL="228600">
              <a:spcAft>
                <a:spcPts val="0"/>
              </a:spcAft>
            </a:pPr>
            <a:r>
              <a:rPr lang="sv-SE" sz="1400"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10" name="Figur 2"/>
          <p:cNvSpPr>
            <a:spLocks noChangeArrowheads="1"/>
          </p:cNvSpPr>
          <p:nvPr/>
        </p:nvSpPr>
        <p:spPr bwMode="auto">
          <a:xfrm>
            <a:off x="5097016" y="81980"/>
            <a:ext cx="4752528" cy="66247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effectLst/>
                <a:latin typeface="Calibri"/>
                <a:ea typeface="Calibri"/>
                <a:cs typeface="Times New Roman"/>
              </a:rPr>
              <a:t>3 -</a:t>
            </a:r>
            <a:r>
              <a:rPr lang="sv-SE" sz="2200" b="1" dirty="0" smtClean="0">
                <a:solidFill>
                  <a:srgbClr val="000000"/>
                </a:solidFill>
                <a:effectLst/>
                <a:latin typeface="Calibri"/>
                <a:ea typeface="Calibri"/>
                <a:cs typeface="Times New Roman"/>
              </a:rPr>
              <a:t> </a:t>
            </a:r>
            <a:r>
              <a:rPr lang="sv-SE" sz="2400" b="1" dirty="0" smtClean="0">
                <a:solidFill>
                  <a:srgbClr val="C00000"/>
                </a:solidFill>
                <a:effectLst/>
                <a:latin typeface="Calibri"/>
                <a:ea typeface="Calibri"/>
                <a:cs typeface="Times New Roman"/>
              </a:rPr>
              <a:t>Varna</a:t>
            </a:r>
            <a:endParaRPr lang="sv-SE" sz="2400" dirty="0">
              <a:solidFill>
                <a:srgbClr val="C00000"/>
              </a:solidFill>
              <a:effectLst/>
              <a:latin typeface="Arial"/>
              <a:ea typeface="Calibri"/>
              <a:cs typeface="Times New Roman"/>
            </a:endParaRPr>
          </a:p>
          <a:p>
            <a:pPr>
              <a:spcAft>
                <a:spcPts val="0"/>
              </a:spcAft>
            </a:pPr>
            <a:r>
              <a:rPr lang="sv-SE" sz="14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marL="342900" lvl="0" indent="-342900">
              <a:spcAft>
                <a:spcPts val="0"/>
              </a:spcAft>
              <a:buFont typeface="Wingdings"/>
              <a:buChar char=""/>
            </a:pPr>
            <a:r>
              <a:rPr lang="sv-SE" sz="1600" dirty="0" smtClean="0">
                <a:solidFill>
                  <a:srgbClr val="000000"/>
                </a:solidFill>
                <a:latin typeface="Calibri"/>
                <a:ea typeface="Calibri"/>
                <a:cs typeface="Times New Roman"/>
              </a:rPr>
              <a:t>Om brand upptäckts och brandlarmet inte utlösts aktivera brandlarmet genom att trycka på brandlarmsknappen </a:t>
            </a:r>
            <a:r>
              <a:rPr lang="sv-SE" sz="1200" dirty="0" smtClean="0">
                <a:solidFill>
                  <a:srgbClr val="000000"/>
                </a:solidFill>
                <a:latin typeface="Calibri"/>
                <a:ea typeface="Calibri"/>
                <a:cs typeface="Times New Roman"/>
              </a:rPr>
              <a:t>(vanligtvis aktiveras brandlarmet automatiskt vid rökutveckling)</a:t>
            </a:r>
          </a:p>
          <a:p>
            <a:pPr marL="342900" lvl="0" indent="-342900">
              <a:spcAft>
                <a:spcPts val="0"/>
              </a:spcAft>
              <a:buFont typeface="Wingdings"/>
              <a:buChar char=""/>
            </a:pPr>
            <a:r>
              <a:rPr lang="sv-SE" sz="1600" dirty="0" smtClean="0">
                <a:solidFill>
                  <a:srgbClr val="000000"/>
                </a:solidFill>
                <a:effectLst/>
                <a:latin typeface="Calibri"/>
                <a:ea typeface="Calibri"/>
                <a:cs typeface="Times New Roman"/>
              </a:rPr>
              <a:t>Varna andra i närheten av branden så att de har möjlighet att sätta sig i säkerhet.</a:t>
            </a:r>
          </a:p>
          <a:p>
            <a:pPr marL="342900" lvl="0" indent="-342900">
              <a:spcAft>
                <a:spcPts val="0"/>
              </a:spcAft>
              <a:buFont typeface="Wingdings"/>
              <a:buChar char=""/>
            </a:pPr>
            <a:r>
              <a:rPr lang="sv-SE" sz="1600" dirty="0" smtClean="0">
                <a:solidFill>
                  <a:srgbClr val="000000"/>
                </a:solidFill>
                <a:latin typeface="Calibri"/>
                <a:ea typeface="Calibri"/>
                <a:cs typeface="Times New Roman"/>
              </a:rPr>
              <a:t>Tänk på att vissa yrkesgrupper kan bära hörlurar i sitt arbete eller arbetar i ett utrymme som är ljudisolerat så det kanske inte hjälper att bara ropa Det Brinner!</a:t>
            </a:r>
            <a:endParaRPr lang="sv-SE" sz="1600" dirty="0" smtClean="0">
              <a:solidFill>
                <a:srgbClr val="000000"/>
              </a:solidFill>
              <a:effectLst/>
              <a:latin typeface="Calibri"/>
              <a:ea typeface="Calibri"/>
              <a:cs typeface="Times New Roman"/>
            </a:endParaRPr>
          </a:p>
          <a:p>
            <a:pPr marL="342900" lvl="0" indent="-342900">
              <a:spcAft>
                <a:spcPts val="0"/>
              </a:spcAft>
              <a:buFont typeface="Wingdings"/>
              <a:buChar char=""/>
            </a:pPr>
            <a:endParaRPr lang="sv-SE" sz="1600" dirty="0" smtClean="0">
              <a:solidFill>
                <a:srgbClr val="000000"/>
              </a:solidFill>
              <a:effectLst/>
              <a:latin typeface="Calibri"/>
              <a:ea typeface="Calibri"/>
              <a:cs typeface="Times New Roman"/>
            </a:endParaRPr>
          </a:p>
          <a:p>
            <a:pPr lvl="0">
              <a:spcAft>
                <a:spcPts val="0"/>
              </a:spcAft>
            </a:pPr>
            <a:endParaRPr lang="sv-SE" sz="1600" dirty="0">
              <a:effectLst/>
              <a:latin typeface="Arial"/>
              <a:ea typeface="Calibri"/>
              <a:cs typeface="Times New Roman"/>
            </a:endParaRPr>
          </a:p>
          <a:p>
            <a:pPr marL="228600">
              <a:spcAft>
                <a:spcPts val="0"/>
              </a:spcAft>
            </a:pPr>
            <a:r>
              <a:rPr lang="sv-SE" sz="1400"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11" name="textruta 10"/>
          <p:cNvSpPr txBox="1"/>
          <p:nvPr/>
        </p:nvSpPr>
        <p:spPr>
          <a:xfrm>
            <a:off x="5975819" y="6445820"/>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
        <p:nvSpPr>
          <p:cNvPr id="12" name="textruta 11"/>
          <p:cNvSpPr txBox="1"/>
          <p:nvPr/>
        </p:nvSpPr>
        <p:spPr>
          <a:xfrm>
            <a:off x="927569" y="6398939"/>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Tree>
    <p:extLst>
      <p:ext uri="{BB962C8B-B14F-4D97-AF65-F5344CB8AC3E}">
        <p14:creationId xmlns:p14="http://schemas.microsoft.com/office/powerpoint/2010/main" val="34896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igur 2"/>
          <p:cNvSpPr>
            <a:spLocks noChangeArrowheads="1"/>
          </p:cNvSpPr>
          <p:nvPr/>
        </p:nvSpPr>
        <p:spPr bwMode="auto">
          <a:xfrm>
            <a:off x="66181" y="170012"/>
            <a:ext cx="4752528" cy="66247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latin typeface="Calibri"/>
                <a:ea typeface="Calibri"/>
                <a:cs typeface="Times New Roman"/>
              </a:rPr>
              <a:t>4 -</a:t>
            </a:r>
            <a:r>
              <a:rPr lang="sv-SE" sz="2200" b="1" dirty="0" smtClean="0">
                <a:solidFill>
                  <a:srgbClr val="000000"/>
                </a:solidFill>
                <a:effectLst/>
                <a:latin typeface="Calibri"/>
                <a:ea typeface="Calibri"/>
                <a:cs typeface="Times New Roman"/>
              </a:rPr>
              <a:t> </a:t>
            </a:r>
            <a:r>
              <a:rPr lang="sv-SE" sz="2400" b="1" dirty="0" smtClean="0">
                <a:solidFill>
                  <a:srgbClr val="C00000"/>
                </a:solidFill>
                <a:effectLst/>
                <a:latin typeface="Calibri"/>
                <a:ea typeface="Calibri"/>
                <a:cs typeface="Times New Roman"/>
              </a:rPr>
              <a:t>Larma</a:t>
            </a:r>
            <a:endParaRPr lang="sv-SE" sz="2400" dirty="0">
              <a:solidFill>
                <a:srgbClr val="C00000"/>
              </a:solidFill>
              <a:effectLst/>
              <a:latin typeface="Arial"/>
              <a:ea typeface="Calibri"/>
              <a:cs typeface="Times New Roman"/>
            </a:endParaRPr>
          </a:p>
          <a:p>
            <a:pPr>
              <a:spcAft>
                <a:spcPts val="0"/>
              </a:spcAft>
            </a:pPr>
            <a:r>
              <a:rPr lang="sv-SE" sz="14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marL="342900" lvl="0" indent="-342900">
              <a:spcAft>
                <a:spcPts val="0"/>
              </a:spcAft>
              <a:buFont typeface="Wingdings"/>
              <a:buChar char=""/>
            </a:pPr>
            <a:r>
              <a:rPr lang="sv-SE" sz="1600" dirty="0" smtClean="0">
                <a:effectLst/>
                <a:latin typeface="Arial"/>
                <a:ea typeface="Calibri"/>
                <a:cs typeface="Times New Roman"/>
              </a:rPr>
              <a:t>Ring SOS-alarm på 112. Meddela vad som hänt, vilken ingång som är lämpligast för dem att anlända till. Möt räddningstjänsten vid ingången och informera om vad som hänt, finns instängda personer, speciella risker och annan information som är av betydense för räddningstjänsten.</a:t>
            </a:r>
          </a:p>
          <a:p>
            <a:pPr marL="342900" lvl="0" indent="-342900">
              <a:spcAft>
                <a:spcPts val="0"/>
              </a:spcAft>
              <a:buFont typeface="Wingdings"/>
              <a:buChar char=""/>
            </a:pPr>
            <a:r>
              <a:rPr lang="sv-SE" sz="1600" dirty="0">
                <a:latin typeface="Arial"/>
                <a:ea typeface="Calibri"/>
                <a:cs typeface="Times New Roman"/>
              </a:rPr>
              <a:t>Se till att SOS-alarm aktiverar katastroflarm för LKL (lokal </a:t>
            </a:r>
            <a:r>
              <a:rPr lang="sv-SE" sz="1600" dirty="0" smtClean="0">
                <a:latin typeface="Arial"/>
                <a:ea typeface="Calibri"/>
                <a:cs typeface="Times New Roman"/>
              </a:rPr>
              <a:t>krisledning i Ge eller Ka) </a:t>
            </a:r>
            <a:r>
              <a:rPr lang="sv-SE" sz="1600" dirty="0">
                <a:latin typeface="Arial"/>
                <a:ea typeface="Calibri"/>
                <a:cs typeface="Times New Roman"/>
              </a:rPr>
              <a:t>om det är fråga om utvecklad brand eller kraftig rökutveckling.</a:t>
            </a:r>
          </a:p>
          <a:p>
            <a:pPr marL="342900" lvl="0" indent="-342900">
              <a:spcAft>
                <a:spcPts val="0"/>
              </a:spcAft>
              <a:buFont typeface="Wingdings"/>
              <a:buChar char=""/>
            </a:pPr>
            <a:r>
              <a:rPr lang="sv-SE" sz="1600" dirty="0" smtClean="0">
                <a:effectLst/>
                <a:latin typeface="Arial"/>
                <a:ea typeface="Calibri"/>
                <a:cs typeface="Times New Roman"/>
              </a:rPr>
              <a:t>Kontakta och informera akutmottagningens samordningssköterska om pågående händelse. (tel. Gällivare 199 99, Kiruna 733 01)</a:t>
            </a:r>
          </a:p>
          <a:p>
            <a:pPr marL="342900" lvl="0" indent="-342900">
              <a:spcAft>
                <a:spcPts val="0"/>
              </a:spcAft>
              <a:buFont typeface="Wingdings"/>
              <a:buChar char=""/>
            </a:pPr>
            <a:r>
              <a:rPr lang="sv-SE" sz="1600" dirty="0" smtClean="0">
                <a:latin typeface="Arial"/>
                <a:ea typeface="Calibri"/>
                <a:cs typeface="Times New Roman"/>
              </a:rPr>
              <a:t>Under kontorstid informera även receptionen om pågående händelse </a:t>
            </a:r>
            <a:r>
              <a:rPr lang="sv-SE" sz="1600" dirty="0" smtClean="0">
                <a:effectLst/>
                <a:latin typeface="Arial"/>
                <a:ea typeface="Calibri"/>
                <a:cs typeface="Times New Roman"/>
              </a:rPr>
              <a:t>(tel. Gällivare 191 42, Kiruna 730 06)</a:t>
            </a:r>
            <a:endParaRPr lang="sv-SE" sz="1600" dirty="0">
              <a:effectLst/>
              <a:latin typeface="Arial"/>
              <a:ea typeface="Calibri"/>
              <a:cs typeface="Times New Roman"/>
            </a:endParaRPr>
          </a:p>
          <a:p>
            <a:pPr marL="228600">
              <a:spcAft>
                <a:spcPts val="0"/>
              </a:spcAft>
            </a:pPr>
            <a:r>
              <a:rPr lang="sv-SE" sz="1400"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5" name="Figur 2"/>
          <p:cNvSpPr>
            <a:spLocks noChangeArrowheads="1"/>
          </p:cNvSpPr>
          <p:nvPr/>
        </p:nvSpPr>
        <p:spPr bwMode="auto">
          <a:xfrm>
            <a:off x="5082309" y="170012"/>
            <a:ext cx="4752528" cy="66247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latin typeface="Calibri"/>
                <a:ea typeface="Calibri"/>
                <a:cs typeface="Times New Roman"/>
              </a:rPr>
              <a:t>5 -</a:t>
            </a:r>
            <a:r>
              <a:rPr lang="sv-SE" sz="2200" b="1" dirty="0" smtClean="0">
                <a:solidFill>
                  <a:srgbClr val="000000"/>
                </a:solidFill>
                <a:effectLst/>
                <a:latin typeface="Calibri"/>
                <a:ea typeface="Calibri"/>
                <a:cs typeface="Times New Roman"/>
              </a:rPr>
              <a:t> </a:t>
            </a:r>
            <a:r>
              <a:rPr lang="sv-SE" sz="2400" b="1" dirty="0" smtClean="0">
                <a:solidFill>
                  <a:srgbClr val="C00000"/>
                </a:solidFill>
                <a:effectLst/>
                <a:latin typeface="Calibri"/>
                <a:ea typeface="Calibri"/>
                <a:cs typeface="Times New Roman"/>
              </a:rPr>
              <a:t>Släck</a:t>
            </a:r>
            <a:endParaRPr lang="sv-SE" sz="2400" dirty="0">
              <a:solidFill>
                <a:srgbClr val="C00000"/>
              </a:solidFill>
              <a:effectLst/>
              <a:latin typeface="Arial"/>
              <a:ea typeface="Calibri"/>
              <a:cs typeface="Times New Roman"/>
            </a:endParaRPr>
          </a:p>
          <a:p>
            <a:pPr>
              <a:spcAft>
                <a:spcPts val="0"/>
              </a:spcAft>
            </a:pPr>
            <a:r>
              <a:rPr lang="sv-SE" sz="14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marL="342900" lvl="0" indent="-342900">
              <a:spcAft>
                <a:spcPts val="0"/>
              </a:spcAft>
              <a:buFont typeface="Wingdings"/>
              <a:buChar char=""/>
            </a:pPr>
            <a:r>
              <a:rPr lang="sv-SE" sz="1600" dirty="0" smtClean="0">
                <a:effectLst/>
                <a:latin typeface="Arial"/>
                <a:ea typeface="Calibri"/>
                <a:cs typeface="Times New Roman"/>
              </a:rPr>
              <a:t>Släck branden om du bedömer det möjligt utan riskera ditt eget liv. </a:t>
            </a:r>
          </a:p>
          <a:p>
            <a:pPr marL="342900" lvl="0" indent="-342900">
              <a:spcAft>
                <a:spcPts val="0"/>
              </a:spcAft>
              <a:buFont typeface="Wingdings"/>
              <a:buChar char=""/>
            </a:pPr>
            <a:r>
              <a:rPr lang="sv-SE" sz="1600" dirty="0" smtClean="0">
                <a:latin typeface="Arial"/>
                <a:ea typeface="Calibri"/>
                <a:cs typeface="Times New Roman"/>
              </a:rPr>
              <a:t>Brandpost/slang finns placerad ….</a:t>
            </a:r>
          </a:p>
          <a:p>
            <a:pPr marL="342900" lvl="0" indent="-342900">
              <a:spcAft>
                <a:spcPts val="0"/>
              </a:spcAft>
              <a:buFont typeface="Wingdings"/>
              <a:buChar char=""/>
            </a:pPr>
            <a:r>
              <a:rPr lang="sv-SE" sz="1600" dirty="0" smtClean="0">
                <a:effectLst/>
                <a:latin typeface="Arial"/>
                <a:ea typeface="Calibri"/>
                <a:cs typeface="Times New Roman"/>
              </a:rPr>
              <a:t>Handbrandsläckare finns placerad …</a:t>
            </a:r>
          </a:p>
          <a:p>
            <a:pPr marL="342900" lvl="0" indent="-342900">
              <a:spcAft>
                <a:spcPts val="0"/>
              </a:spcAft>
              <a:buFont typeface="Wingdings"/>
              <a:buChar char=""/>
            </a:pPr>
            <a:r>
              <a:rPr lang="sv-SE" sz="1600" dirty="0" smtClean="0">
                <a:latin typeface="Arial"/>
                <a:ea typeface="Calibri"/>
                <a:cs typeface="Times New Roman"/>
              </a:rPr>
              <a:t>Brandfilt finns placerade ….</a:t>
            </a:r>
            <a:endParaRPr lang="sv-SE" sz="1600" dirty="0" smtClean="0">
              <a:effectLst/>
              <a:latin typeface="Arial"/>
              <a:ea typeface="Calibri"/>
              <a:cs typeface="Times New Roman"/>
            </a:endParaRPr>
          </a:p>
          <a:p>
            <a:pPr marL="342900" lvl="0" indent="-342900">
              <a:spcAft>
                <a:spcPts val="0"/>
              </a:spcAft>
              <a:buFont typeface="Wingdings"/>
              <a:buChar char=""/>
            </a:pPr>
            <a:r>
              <a:rPr lang="sv-SE" sz="1600" dirty="0" smtClean="0">
                <a:solidFill>
                  <a:srgbClr val="000000"/>
                </a:solidFill>
                <a:latin typeface="Arial"/>
                <a:ea typeface="Calibri"/>
                <a:cs typeface="Times New Roman"/>
              </a:rPr>
              <a:t>Om släckning inte är möjlig stäng dörrar för att förhindra rökspridning.</a:t>
            </a:r>
            <a:endParaRPr lang="sv-SE" sz="10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6" name="textruta 5"/>
          <p:cNvSpPr txBox="1"/>
          <p:nvPr/>
        </p:nvSpPr>
        <p:spPr>
          <a:xfrm>
            <a:off x="5961112" y="6486971"/>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
        <p:nvSpPr>
          <p:cNvPr id="7" name="textruta 6"/>
          <p:cNvSpPr txBox="1"/>
          <p:nvPr/>
        </p:nvSpPr>
        <p:spPr>
          <a:xfrm>
            <a:off x="944984" y="6486970"/>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Tree>
    <p:extLst>
      <p:ext uri="{BB962C8B-B14F-4D97-AF65-F5344CB8AC3E}">
        <p14:creationId xmlns:p14="http://schemas.microsoft.com/office/powerpoint/2010/main" val="3546372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igur 2"/>
          <p:cNvSpPr>
            <a:spLocks noChangeArrowheads="1"/>
          </p:cNvSpPr>
          <p:nvPr/>
        </p:nvSpPr>
        <p:spPr bwMode="auto">
          <a:xfrm>
            <a:off x="66181" y="170012"/>
            <a:ext cx="4752528" cy="66247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latin typeface="Calibri"/>
                <a:ea typeface="Calibri"/>
                <a:cs typeface="Times New Roman"/>
              </a:rPr>
              <a:t>6</a:t>
            </a:r>
            <a:r>
              <a:rPr lang="sv-SE" sz="2400" b="1" dirty="0" smtClean="0">
                <a:solidFill>
                  <a:srgbClr val="C00000"/>
                </a:solidFill>
                <a:latin typeface="Calibri"/>
                <a:ea typeface="Calibri"/>
                <a:cs typeface="Times New Roman"/>
              </a:rPr>
              <a:t>a -</a:t>
            </a:r>
            <a:r>
              <a:rPr lang="sv-SE" sz="2200" b="1" dirty="0" smtClean="0">
                <a:solidFill>
                  <a:srgbClr val="000000"/>
                </a:solidFill>
                <a:effectLst/>
                <a:latin typeface="Calibri"/>
                <a:ea typeface="Calibri"/>
                <a:cs typeface="Times New Roman"/>
              </a:rPr>
              <a:t> </a:t>
            </a:r>
            <a:r>
              <a:rPr lang="sv-SE" sz="2400" b="1" dirty="0" smtClean="0">
                <a:solidFill>
                  <a:srgbClr val="C00000"/>
                </a:solidFill>
                <a:effectLst/>
                <a:latin typeface="Calibri"/>
                <a:ea typeface="Calibri"/>
                <a:cs typeface="Times New Roman"/>
              </a:rPr>
              <a:t>Utrym</a:t>
            </a:r>
            <a:endParaRPr lang="sv-SE" sz="2400" dirty="0">
              <a:solidFill>
                <a:srgbClr val="C00000"/>
              </a:solidFill>
              <a:effectLst/>
              <a:latin typeface="Arial"/>
              <a:ea typeface="Calibri"/>
              <a:cs typeface="Times New Roman"/>
            </a:endParaRPr>
          </a:p>
          <a:p>
            <a:pPr>
              <a:spcAft>
                <a:spcPts val="0"/>
              </a:spcAft>
            </a:pPr>
            <a:r>
              <a:rPr lang="sv-SE" sz="1600" dirty="0" smtClean="0">
                <a:latin typeface="Arial"/>
                <a:ea typeface="Calibri"/>
                <a:cs typeface="Times New Roman"/>
              </a:rPr>
              <a:t>Utrym i första hand till återsamlingsplats X. Sök efter personer i nedanstående rum/utrymmen så att ingen blir kvar. </a:t>
            </a:r>
            <a:r>
              <a:rPr lang="sv-SE" sz="1100" dirty="0" smtClean="0">
                <a:latin typeface="Arial"/>
                <a:ea typeface="Calibri"/>
                <a:cs typeface="Times New Roman"/>
              </a:rPr>
              <a:t>(titta även i större skåp, under sängar etc.  där framförallt barn kan gömma sig)</a:t>
            </a:r>
          </a:p>
          <a:p>
            <a:pPr marL="285750" indent="-285750">
              <a:spcAft>
                <a:spcPts val="0"/>
              </a:spcAft>
              <a:buFont typeface="Wingdings" panose="05000000000000000000" pitchFamily="2" charset="2"/>
              <a:buChar char="§"/>
            </a:pPr>
            <a:r>
              <a:rPr lang="sv-SE" sz="1600" dirty="0" smtClean="0">
                <a:effectLst/>
                <a:latin typeface="Arial"/>
                <a:ea typeface="Calibri"/>
                <a:cs typeface="Times New Roman"/>
              </a:rPr>
              <a:t>Rum x</a:t>
            </a:r>
          </a:p>
          <a:p>
            <a:pPr marL="285750" indent="-285750">
              <a:spcAft>
                <a:spcPts val="0"/>
              </a:spcAft>
              <a:buFont typeface="Wingdings" panose="05000000000000000000" pitchFamily="2" charset="2"/>
              <a:buChar char="§"/>
            </a:pPr>
            <a:r>
              <a:rPr lang="sv-SE" sz="1600" dirty="0" smtClean="0">
                <a:latin typeface="Arial"/>
                <a:ea typeface="Calibri"/>
                <a:cs typeface="Times New Roman"/>
              </a:rPr>
              <a:t>Sal Y</a:t>
            </a:r>
          </a:p>
          <a:p>
            <a:pPr marL="285750" indent="-285750">
              <a:spcAft>
                <a:spcPts val="0"/>
              </a:spcAft>
              <a:buFont typeface="Wingdings" panose="05000000000000000000" pitchFamily="2" charset="2"/>
              <a:buChar char="§"/>
            </a:pPr>
            <a:r>
              <a:rPr lang="sv-SE" sz="1600" dirty="0" smtClean="0">
                <a:effectLst/>
                <a:latin typeface="Arial"/>
                <a:ea typeface="Calibri"/>
                <a:cs typeface="Times New Roman"/>
              </a:rPr>
              <a:t>Personalrum</a:t>
            </a:r>
          </a:p>
          <a:p>
            <a:pPr marL="285750" indent="-285750">
              <a:spcAft>
                <a:spcPts val="0"/>
              </a:spcAft>
              <a:buFont typeface="Wingdings" panose="05000000000000000000" pitchFamily="2" charset="2"/>
              <a:buChar char="§"/>
            </a:pPr>
            <a:r>
              <a:rPr lang="sv-SE" sz="1600" dirty="0" smtClean="0">
                <a:latin typeface="Arial"/>
                <a:ea typeface="Calibri"/>
                <a:cs typeface="Times New Roman"/>
              </a:rPr>
              <a:t>Taletter</a:t>
            </a:r>
          </a:p>
          <a:p>
            <a:pPr marL="285750" indent="-285750">
              <a:spcAft>
                <a:spcPts val="0"/>
              </a:spcAft>
              <a:buFont typeface="Wingdings" panose="05000000000000000000" pitchFamily="2" charset="2"/>
              <a:buChar char="§"/>
            </a:pPr>
            <a:r>
              <a:rPr lang="sv-SE" sz="1600" dirty="0" smtClean="0">
                <a:latin typeface="Arial"/>
                <a:ea typeface="Calibri"/>
                <a:cs typeface="Times New Roman"/>
              </a:rPr>
              <a:t>Väntrum</a:t>
            </a:r>
          </a:p>
          <a:p>
            <a:pPr marL="285750" indent="-285750">
              <a:spcAft>
                <a:spcPts val="0"/>
              </a:spcAft>
              <a:buFont typeface="Wingdings" panose="05000000000000000000" pitchFamily="2" charset="2"/>
              <a:buChar char="§"/>
            </a:pPr>
            <a:r>
              <a:rPr lang="sv-SE" sz="1600" dirty="0" smtClean="0">
                <a:effectLst/>
                <a:latin typeface="Arial"/>
                <a:ea typeface="Calibri"/>
                <a:cs typeface="Times New Roman"/>
              </a:rPr>
              <a:t>Undersökningsrum Y </a:t>
            </a:r>
            <a:endParaRPr lang="sv-SE" sz="16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3" name="Figur 2"/>
          <p:cNvSpPr>
            <a:spLocks noChangeArrowheads="1"/>
          </p:cNvSpPr>
          <p:nvPr/>
        </p:nvSpPr>
        <p:spPr bwMode="auto">
          <a:xfrm>
            <a:off x="5114431" y="170012"/>
            <a:ext cx="4752528" cy="66247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latin typeface="Calibri"/>
                <a:ea typeface="Calibri"/>
                <a:cs typeface="Times New Roman"/>
              </a:rPr>
              <a:t>6</a:t>
            </a:r>
            <a:r>
              <a:rPr lang="sv-SE" sz="2400" b="1" dirty="0" smtClean="0">
                <a:solidFill>
                  <a:srgbClr val="C00000"/>
                </a:solidFill>
                <a:latin typeface="Calibri"/>
                <a:ea typeface="Calibri"/>
                <a:cs typeface="Times New Roman"/>
              </a:rPr>
              <a:t>b -</a:t>
            </a:r>
            <a:r>
              <a:rPr lang="sv-SE" sz="2200" b="1" dirty="0" smtClean="0">
                <a:solidFill>
                  <a:srgbClr val="000000"/>
                </a:solidFill>
                <a:effectLst/>
                <a:latin typeface="Calibri"/>
                <a:ea typeface="Calibri"/>
                <a:cs typeface="Times New Roman"/>
              </a:rPr>
              <a:t> </a:t>
            </a:r>
            <a:r>
              <a:rPr lang="sv-SE" sz="2400" b="1" dirty="0" smtClean="0">
                <a:solidFill>
                  <a:srgbClr val="C00000"/>
                </a:solidFill>
                <a:effectLst/>
                <a:latin typeface="Calibri"/>
                <a:ea typeface="Calibri"/>
                <a:cs typeface="Times New Roman"/>
              </a:rPr>
              <a:t>Utrym</a:t>
            </a:r>
            <a:endParaRPr lang="sv-SE" sz="2400" dirty="0">
              <a:solidFill>
                <a:srgbClr val="C00000"/>
              </a:solidFill>
              <a:effectLst/>
              <a:latin typeface="Arial"/>
              <a:ea typeface="Calibri"/>
              <a:cs typeface="Times New Roman"/>
            </a:endParaRPr>
          </a:p>
          <a:p>
            <a:pPr>
              <a:spcAft>
                <a:spcPts val="0"/>
              </a:spcAft>
            </a:pPr>
            <a:r>
              <a:rPr lang="sv-SE" sz="1600" dirty="0" smtClean="0">
                <a:latin typeface="Arial"/>
                <a:ea typeface="Calibri"/>
                <a:cs typeface="Times New Roman"/>
              </a:rPr>
              <a:t>Utrym i första hand till återsamlingsplats X. Sök efter personer i nedanstående rum/utrymmen så att ingen blir kvar. </a:t>
            </a:r>
            <a:r>
              <a:rPr lang="sv-SE" sz="1100" dirty="0" smtClean="0">
                <a:latin typeface="Arial"/>
                <a:ea typeface="Calibri"/>
                <a:cs typeface="Times New Roman"/>
              </a:rPr>
              <a:t>(titta även i större skåp, under sängar etc.  där framförallt barn kan gömma sig)</a:t>
            </a:r>
          </a:p>
          <a:p>
            <a:pPr>
              <a:spcAft>
                <a:spcPts val="0"/>
              </a:spcAft>
            </a:pPr>
            <a:r>
              <a:rPr lang="sv-SE" sz="1200" dirty="0" smtClean="0">
                <a:effectLst/>
                <a:latin typeface="Arial"/>
                <a:ea typeface="Calibri"/>
                <a:cs typeface="Times New Roman"/>
              </a:rPr>
              <a:t/>
            </a:r>
            <a:br>
              <a:rPr lang="sv-SE" sz="1200" dirty="0" smtClean="0">
                <a:effectLst/>
                <a:latin typeface="Arial"/>
                <a:ea typeface="Calibri"/>
                <a:cs typeface="Times New Roman"/>
              </a:rPr>
            </a:br>
            <a:r>
              <a:rPr lang="sv-SE" sz="1200" dirty="0" smtClean="0">
                <a:effectLst/>
                <a:latin typeface="Arial"/>
                <a:ea typeface="Calibri"/>
                <a:cs typeface="Times New Roman"/>
              </a:rPr>
              <a:t>Tips! Ta fram er brandrandritning från MetisArkiv och färglägg</a:t>
            </a:r>
            <a:br>
              <a:rPr lang="sv-SE" sz="1200" dirty="0" smtClean="0">
                <a:effectLst/>
                <a:latin typeface="Arial"/>
                <a:ea typeface="Calibri"/>
                <a:cs typeface="Times New Roman"/>
              </a:rPr>
            </a:br>
            <a:r>
              <a:rPr lang="sv-SE" sz="1200" dirty="0" smtClean="0">
                <a:effectLst/>
                <a:latin typeface="Arial"/>
                <a:ea typeface="Calibri"/>
                <a:cs typeface="Times New Roman"/>
              </a:rPr>
              <a:t>det områden som ska genomsökas. På brandkort 6a kan det exv. stå sök igenom gulmarkerade rum/utrymmen. På 6b färglägger ni med annan färg och det rum/utrymmen som ska genomsökas.</a:t>
            </a:r>
          </a:p>
          <a:p>
            <a:pPr>
              <a:spcAft>
                <a:spcPts val="0"/>
              </a:spcAft>
            </a:pPr>
            <a:endParaRPr lang="sv-SE" sz="1600" dirty="0" smtClean="0">
              <a:effectLst/>
              <a:latin typeface="Arial"/>
              <a:ea typeface="Calibri"/>
              <a:cs typeface="Times New Roman"/>
            </a:endParaRPr>
          </a:p>
          <a:p>
            <a:pPr>
              <a:spcAft>
                <a:spcPts val="0"/>
              </a:spcAft>
            </a:pPr>
            <a:endParaRPr lang="sv-SE" sz="16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pic>
        <p:nvPicPr>
          <p:cNvPr id="4" name="Bildobjekt 3"/>
          <p:cNvPicPr>
            <a:picLocks noChangeAspect="1"/>
          </p:cNvPicPr>
          <p:nvPr/>
        </p:nvPicPr>
        <p:blipFill>
          <a:blip r:embed="rId2"/>
          <a:stretch>
            <a:fillRect/>
          </a:stretch>
        </p:blipFill>
        <p:spPr>
          <a:xfrm>
            <a:off x="5198097" y="2996952"/>
            <a:ext cx="4585195" cy="2865746"/>
          </a:xfrm>
          <a:prstGeom prst="rect">
            <a:avLst/>
          </a:prstGeom>
        </p:spPr>
      </p:pic>
      <p:sp>
        <p:nvSpPr>
          <p:cNvPr id="5" name="textruta 4"/>
          <p:cNvSpPr txBox="1"/>
          <p:nvPr/>
        </p:nvSpPr>
        <p:spPr>
          <a:xfrm>
            <a:off x="944984" y="6486971"/>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
        <p:nvSpPr>
          <p:cNvPr id="6" name="textruta 5"/>
          <p:cNvSpPr txBox="1"/>
          <p:nvPr/>
        </p:nvSpPr>
        <p:spPr>
          <a:xfrm>
            <a:off x="5993233" y="6486971"/>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Tree>
    <p:extLst>
      <p:ext uri="{BB962C8B-B14F-4D97-AF65-F5344CB8AC3E}">
        <p14:creationId xmlns:p14="http://schemas.microsoft.com/office/powerpoint/2010/main" val="4186698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igur 2"/>
          <p:cNvSpPr>
            <a:spLocks noChangeArrowheads="1"/>
          </p:cNvSpPr>
          <p:nvPr/>
        </p:nvSpPr>
        <p:spPr bwMode="auto">
          <a:xfrm>
            <a:off x="66181" y="170012"/>
            <a:ext cx="4752528" cy="66247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latin typeface="Calibri"/>
                <a:ea typeface="Calibri"/>
                <a:cs typeface="Times New Roman"/>
              </a:rPr>
              <a:t>6</a:t>
            </a:r>
            <a:r>
              <a:rPr lang="sv-SE" sz="2400" b="1" dirty="0" smtClean="0">
                <a:solidFill>
                  <a:srgbClr val="C00000"/>
                </a:solidFill>
                <a:latin typeface="Calibri"/>
                <a:ea typeface="Calibri"/>
                <a:cs typeface="Times New Roman"/>
              </a:rPr>
              <a:t>c -</a:t>
            </a:r>
            <a:r>
              <a:rPr lang="sv-SE" sz="2200" b="1" dirty="0" smtClean="0">
                <a:solidFill>
                  <a:srgbClr val="000000"/>
                </a:solidFill>
                <a:effectLst/>
                <a:latin typeface="Calibri"/>
                <a:ea typeface="Calibri"/>
                <a:cs typeface="Times New Roman"/>
              </a:rPr>
              <a:t> </a:t>
            </a:r>
            <a:r>
              <a:rPr lang="sv-SE" sz="2400" b="1" dirty="0" smtClean="0">
                <a:solidFill>
                  <a:srgbClr val="C00000"/>
                </a:solidFill>
                <a:effectLst/>
                <a:latin typeface="Calibri"/>
                <a:ea typeface="Calibri"/>
                <a:cs typeface="Times New Roman"/>
              </a:rPr>
              <a:t>Utrym</a:t>
            </a:r>
            <a:endParaRPr lang="sv-SE" sz="2400" dirty="0">
              <a:solidFill>
                <a:srgbClr val="C00000"/>
              </a:solidFill>
              <a:effectLst/>
              <a:latin typeface="Arial"/>
              <a:ea typeface="Calibri"/>
              <a:cs typeface="Times New Roman"/>
            </a:endParaRPr>
          </a:p>
          <a:p>
            <a:pPr>
              <a:spcAft>
                <a:spcPts val="0"/>
              </a:spcAft>
            </a:pPr>
            <a:r>
              <a:rPr lang="sv-SE" sz="1600" dirty="0" smtClean="0">
                <a:latin typeface="Arial"/>
                <a:ea typeface="Calibri"/>
                <a:cs typeface="Times New Roman"/>
              </a:rPr>
              <a:t>Utrym i första hand till återsamlingsplats X. Sök efter personer i nedanstående rum/utrymmen så att ingen blir kvar. </a:t>
            </a:r>
            <a:r>
              <a:rPr lang="sv-SE" sz="1100" dirty="0" smtClean="0">
                <a:latin typeface="Arial"/>
                <a:ea typeface="Calibri"/>
                <a:cs typeface="Times New Roman"/>
              </a:rPr>
              <a:t>(titta även i större skåp, under sängar etc.  där framförallt barn kan gömma sig)</a:t>
            </a:r>
          </a:p>
          <a:p>
            <a:pPr marL="285750" indent="-285750">
              <a:spcAft>
                <a:spcPts val="0"/>
              </a:spcAft>
              <a:buFont typeface="Wingdings" panose="05000000000000000000" pitchFamily="2" charset="2"/>
              <a:buChar char="§"/>
            </a:pPr>
            <a:r>
              <a:rPr lang="sv-SE" sz="1600" dirty="0" smtClean="0">
                <a:effectLst/>
                <a:latin typeface="Arial"/>
                <a:ea typeface="Calibri"/>
                <a:cs typeface="Times New Roman"/>
              </a:rPr>
              <a:t>Rum x</a:t>
            </a:r>
          </a:p>
          <a:p>
            <a:pPr marL="285750" indent="-285750">
              <a:spcAft>
                <a:spcPts val="0"/>
              </a:spcAft>
              <a:buFont typeface="Wingdings" panose="05000000000000000000" pitchFamily="2" charset="2"/>
              <a:buChar char="§"/>
            </a:pPr>
            <a:r>
              <a:rPr lang="sv-SE" sz="1600" dirty="0" smtClean="0">
                <a:latin typeface="Arial"/>
                <a:ea typeface="Calibri"/>
                <a:cs typeface="Times New Roman"/>
              </a:rPr>
              <a:t>Sal Y</a:t>
            </a:r>
          </a:p>
          <a:p>
            <a:pPr marL="285750" indent="-285750">
              <a:spcAft>
                <a:spcPts val="0"/>
              </a:spcAft>
              <a:buFont typeface="Wingdings" panose="05000000000000000000" pitchFamily="2" charset="2"/>
              <a:buChar char="§"/>
            </a:pPr>
            <a:r>
              <a:rPr lang="sv-SE" sz="1600" dirty="0" smtClean="0">
                <a:effectLst/>
                <a:latin typeface="Arial"/>
                <a:ea typeface="Calibri"/>
                <a:cs typeface="Times New Roman"/>
              </a:rPr>
              <a:t>Personalrum</a:t>
            </a:r>
          </a:p>
          <a:p>
            <a:pPr marL="285750" indent="-285750">
              <a:spcAft>
                <a:spcPts val="0"/>
              </a:spcAft>
              <a:buFont typeface="Wingdings" panose="05000000000000000000" pitchFamily="2" charset="2"/>
              <a:buChar char="§"/>
            </a:pPr>
            <a:r>
              <a:rPr lang="sv-SE" sz="1600" dirty="0" smtClean="0">
                <a:latin typeface="Arial"/>
                <a:ea typeface="Calibri"/>
                <a:cs typeface="Times New Roman"/>
              </a:rPr>
              <a:t>Taletter</a:t>
            </a:r>
          </a:p>
          <a:p>
            <a:pPr marL="285750" indent="-285750">
              <a:spcAft>
                <a:spcPts val="0"/>
              </a:spcAft>
              <a:buFont typeface="Wingdings" panose="05000000000000000000" pitchFamily="2" charset="2"/>
              <a:buChar char="§"/>
            </a:pPr>
            <a:r>
              <a:rPr lang="sv-SE" sz="1600" dirty="0" smtClean="0">
                <a:latin typeface="Arial"/>
                <a:ea typeface="Calibri"/>
                <a:cs typeface="Times New Roman"/>
              </a:rPr>
              <a:t>Väntrum</a:t>
            </a:r>
          </a:p>
          <a:p>
            <a:pPr marL="285750" indent="-285750">
              <a:spcAft>
                <a:spcPts val="0"/>
              </a:spcAft>
              <a:buFont typeface="Wingdings" panose="05000000000000000000" pitchFamily="2" charset="2"/>
              <a:buChar char="§"/>
            </a:pPr>
            <a:r>
              <a:rPr lang="sv-SE" sz="1600" dirty="0" smtClean="0">
                <a:effectLst/>
                <a:latin typeface="Arial"/>
                <a:ea typeface="Calibri"/>
                <a:cs typeface="Times New Roman"/>
              </a:rPr>
              <a:t>Undersökningsrum Y </a:t>
            </a:r>
            <a:endParaRPr lang="sv-SE" sz="16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3" name="Figur 2"/>
          <p:cNvSpPr>
            <a:spLocks noChangeArrowheads="1"/>
          </p:cNvSpPr>
          <p:nvPr/>
        </p:nvSpPr>
        <p:spPr bwMode="auto">
          <a:xfrm>
            <a:off x="5073847" y="170012"/>
            <a:ext cx="4752528" cy="66247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latin typeface="Calibri"/>
                <a:ea typeface="Calibri"/>
                <a:cs typeface="Times New Roman"/>
              </a:rPr>
              <a:t>7 –</a:t>
            </a:r>
            <a:r>
              <a:rPr lang="sv-SE" sz="2200" b="1" dirty="0" smtClean="0">
                <a:solidFill>
                  <a:srgbClr val="000000"/>
                </a:solidFill>
                <a:effectLst/>
                <a:latin typeface="Calibri"/>
                <a:ea typeface="Calibri"/>
                <a:cs typeface="Times New Roman"/>
              </a:rPr>
              <a:t> </a:t>
            </a:r>
            <a:r>
              <a:rPr lang="sv-SE" sz="2400" b="1" dirty="0" smtClean="0">
                <a:solidFill>
                  <a:srgbClr val="C00000"/>
                </a:solidFill>
                <a:effectLst/>
                <a:latin typeface="Calibri"/>
                <a:ea typeface="Calibri"/>
                <a:cs typeface="Times New Roman"/>
              </a:rPr>
              <a:t>Skadebegränsande åtgärder</a:t>
            </a:r>
            <a:endParaRPr lang="sv-SE" sz="2400" dirty="0">
              <a:solidFill>
                <a:srgbClr val="C00000"/>
              </a:solidFill>
              <a:effectLst/>
              <a:latin typeface="Arial"/>
              <a:ea typeface="Calibri"/>
              <a:cs typeface="Times New Roman"/>
            </a:endParaRPr>
          </a:p>
          <a:p>
            <a:pPr>
              <a:spcAft>
                <a:spcPts val="0"/>
              </a:spcAft>
            </a:pPr>
            <a:r>
              <a:rPr lang="sv-SE" sz="14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marL="342900" lvl="0" indent="-342900">
              <a:spcAft>
                <a:spcPts val="0"/>
              </a:spcAft>
              <a:buFont typeface="Wingdings"/>
              <a:buChar char=""/>
            </a:pPr>
            <a:r>
              <a:rPr lang="sv-SE" sz="1600" dirty="0" smtClean="0">
                <a:solidFill>
                  <a:srgbClr val="000000"/>
                </a:solidFill>
                <a:effectLst/>
                <a:latin typeface="Calibri"/>
                <a:ea typeface="Calibri"/>
                <a:cs typeface="Times New Roman"/>
              </a:rPr>
              <a:t>Stäng gaskranar om så är möjligt, de finns placerade …. </a:t>
            </a:r>
          </a:p>
          <a:p>
            <a:pPr marL="342900" lvl="0" indent="-342900">
              <a:spcAft>
                <a:spcPts val="0"/>
              </a:spcAft>
              <a:buFont typeface="Wingdings"/>
              <a:buChar char=""/>
            </a:pPr>
            <a:r>
              <a:rPr lang="sv-SE" sz="1600" dirty="0" smtClean="0">
                <a:solidFill>
                  <a:srgbClr val="000000"/>
                </a:solidFill>
                <a:latin typeface="Calibri"/>
                <a:ea typeface="Calibri"/>
                <a:cs typeface="Times New Roman"/>
              </a:rPr>
              <a:t>För alla syrgastuber i säkerhet om så är möjligt, de finns placerade …. </a:t>
            </a:r>
          </a:p>
          <a:p>
            <a:pPr marL="342900" lvl="0" indent="-342900">
              <a:spcAft>
                <a:spcPts val="0"/>
              </a:spcAft>
              <a:buFont typeface="Wingdings"/>
              <a:buChar char=""/>
            </a:pPr>
            <a:r>
              <a:rPr lang="sv-SE" sz="1600" dirty="0" smtClean="0">
                <a:solidFill>
                  <a:srgbClr val="000000"/>
                </a:solidFill>
                <a:latin typeface="Calibri"/>
                <a:ea typeface="Calibri"/>
                <a:cs typeface="Times New Roman"/>
              </a:rPr>
              <a:t>Stäng alla dörrar för att förhindra brandens förlopp och rökens spridning</a:t>
            </a:r>
          </a:p>
          <a:p>
            <a:pPr marL="342900" lvl="0" indent="-342900">
              <a:spcAft>
                <a:spcPts val="0"/>
              </a:spcAft>
              <a:buFont typeface="Wingdings"/>
              <a:buChar char=""/>
            </a:pPr>
            <a:endParaRPr lang="sv-SE" sz="1600" dirty="0" smtClean="0">
              <a:solidFill>
                <a:srgbClr val="000000"/>
              </a:solidFill>
              <a:latin typeface="Calibri"/>
              <a:ea typeface="Calibri"/>
              <a:cs typeface="Times New Roman"/>
            </a:endParaRPr>
          </a:p>
          <a:p>
            <a:pPr marL="342900" lvl="0" indent="-342900">
              <a:spcAft>
                <a:spcPts val="0"/>
              </a:spcAft>
              <a:buFont typeface="Wingdings"/>
              <a:buChar char=""/>
            </a:pPr>
            <a:endParaRPr lang="sv-SE" sz="1600" dirty="0">
              <a:effectLst/>
              <a:latin typeface="Arial"/>
              <a:ea typeface="Calibri"/>
              <a:cs typeface="Times New Roman"/>
            </a:endParaRPr>
          </a:p>
          <a:p>
            <a:pPr marL="228600">
              <a:spcAft>
                <a:spcPts val="0"/>
              </a:spcAft>
            </a:pPr>
            <a:r>
              <a:rPr lang="sv-SE" sz="1400"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4" name="textruta 3"/>
          <p:cNvSpPr txBox="1"/>
          <p:nvPr/>
        </p:nvSpPr>
        <p:spPr>
          <a:xfrm>
            <a:off x="5952650" y="6486971"/>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
        <p:nvSpPr>
          <p:cNvPr id="5" name="textruta 4"/>
          <p:cNvSpPr txBox="1"/>
          <p:nvPr/>
        </p:nvSpPr>
        <p:spPr>
          <a:xfrm>
            <a:off x="944984" y="6486970"/>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Tree>
    <p:extLst>
      <p:ext uri="{BB962C8B-B14F-4D97-AF65-F5344CB8AC3E}">
        <p14:creationId xmlns:p14="http://schemas.microsoft.com/office/powerpoint/2010/main" val="2238382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igur 2"/>
          <p:cNvSpPr>
            <a:spLocks noChangeArrowheads="1"/>
          </p:cNvSpPr>
          <p:nvPr/>
        </p:nvSpPr>
        <p:spPr bwMode="auto">
          <a:xfrm>
            <a:off x="129599" y="137098"/>
            <a:ext cx="4752528" cy="6577855"/>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effectLst/>
                <a:latin typeface="Calibri"/>
                <a:ea typeface="Calibri"/>
                <a:cs typeface="Times New Roman"/>
              </a:rPr>
              <a:t>8 -</a:t>
            </a:r>
            <a:r>
              <a:rPr lang="sv-SE" sz="2200" b="1" dirty="0" smtClean="0">
                <a:solidFill>
                  <a:srgbClr val="000000"/>
                </a:solidFill>
                <a:effectLst/>
                <a:latin typeface="Calibri"/>
                <a:ea typeface="Calibri"/>
                <a:cs typeface="Times New Roman"/>
              </a:rPr>
              <a:t> </a:t>
            </a:r>
            <a:r>
              <a:rPr lang="sv-SE" sz="2400" b="1" dirty="0" smtClean="0">
                <a:solidFill>
                  <a:srgbClr val="C00000"/>
                </a:solidFill>
                <a:effectLst/>
                <a:latin typeface="Calibri"/>
                <a:ea typeface="Calibri"/>
                <a:cs typeface="Times New Roman"/>
              </a:rPr>
              <a:t>Kontrollera</a:t>
            </a:r>
            <a:endParaRPr lang="sv-SE" sz="2400" dirty="0">
              <a:solidFill>
                <a:srgbClr val="C00000"/>
              </a:solidFill>
              <a:effectLst/>
              <a:latin typeface="Arial"/>
              <a:ea typeface="Calibri"/>
              <a:cs typeface="Times New Roman"/>
            </a:endParaRPr>
          </a:p>
          <a:p>
            <a:pPr>
              <a:spcAft>
                <a:spcPts val="0"/>
              </a:spcAft>
            </a:pPr>
            <a:r>
              <a:rPr lang="sv-SE" sz="14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marL="342900" lvl="0" indent="-342900">
              <a:spcAft>
                <a:spcPts val="0"/>
              </a:spcAft>
              <a:buFont typeface="Wingdings"/>
              <a:buChar char=""/>
            </a:pPr>
            <a:r>
              <a:rPr lang="sv-SE" sz="1600" dirty="0" smtClean="0">
                <a:solidFill>
                  <a:srgbClr val="000000"/>
                </a:solidFill>
                <a:latin typeface="Calibri"/>
                <a:ea typeface="Calibri"/>
                <a:cs typeface="Times New Roman"/>
              </a:rPr>
              <a:t>Kontroller att avdelningen är tom på både patienter, personal och besökande.</a:t>
            </a:r>
          </a:p>
          <a:p>
            <a:pPr marL="342900" lvl="0" indent="-342900">
              <a:spcAft>
                <a:spcPts val="0"/>
              </a:spcAft>
              <a:buFont typeface="Wingdings"/>
              <a:buChar char=""/>
            </a:pPr>
            <a:r>
              <a:rPr lang="sv-SE" sz="1600" dirty="0" smtClean="0">
                <a:solidFill>
                  <a:srgbClr val="000000"/>
                </a:solidFill>
                <a:effectLst/>
                <a:latin typeface="Calibri"/>
                <a:ea typeface="Calibri"/>
                <a:cs typeface="Times New Roman"/>
              </a:rPr>
              <a:t>Ta med </a:t>
            </a:r>
            <a:r>
              <a:rPr lang="sv-SE" sz="1600" dirty="0" err="1" smtClean="0">
                <a:solidFill>
                  <a:srgbClr val="000000"/>
                </a:solidFill>
                <a:effectLst/>
                <a:latin typeface="Calibri"/>
                <a:ea typeface="Calibri"/>
                <a:cs typeface="Times New Roman"/>
              </a:rPr>
              <a:t>x,y,z</a:t>
            </a:r>
            <a:r>
              <a:rPr lang="sv-SE" sz="1600" dirty="0" smtClean="0">
                <a:solidFill>
                  <a:srgbClr val="000000"/>
                </a:solidFill>
                <a:effectLst/>
                <a:latin typeface="Calibri"/>
                <a:ea typeface="Calibri"/>
                <a:cs typeface="Times New Roman"/>
              </a:rPr>
              <a:t> från avdelningen till återsamlingsplatsen</a:t>
            </a:r>
          </a:p>
          <a:p>
            <a:pPr marL="342900" lvl="0" indent="-342900">
              <a:spcAft>
                <a:spcPts val="0"/>
              </a:spcAft>
              <a:buFont typeface="Wingdings"/>
              <a:buChar char=""/>
            </a:pPr>
            <a:r>
              <a:rPr lang="sv-SE" sz="1600" dirty="0" smtClean="0">
                <a:solidFill>
                  <a:srgbClr val="000000"/>
                </a:solidFill>
                <a:latin typeface="Calibri"/>
                <a:ea typeface="Calibri"/>
                <a:cs typeface="Times New Roman"/>
              </a:rPr>
              <a:t>Kontrollräkna att alla finns återsamlade på återsamlingsplatsen</a:t>
            </a:r>
          </a:p>
          <a:p>
            <a:pPr marL="342900" lvl="0" indent="-342900">
              <a:spcAft>
                <a:spcPts val="0"/>
              </a:spcAft>
              <a:buFont typeface="Wingdings"/>
              <a:buChar char=""/>
            </a:pPr>
            <a:r>
              <a:rPr lang="sv-SE" sz="1600" dirty="0" smtClean="0">
                <a:solidFill>
                  <a:srgbClr val="000000"/>
                </a:solidFill>
                <a:effectLst/>
                <a:latin typeface="Calibri"/>
                <a:ea typeface="Calibri"/>
                <a:cs typeface="Times New Roman"/>
              </a:rPr>
              <a:t>Annat?</a:t>
            </a:r>
          </a:p>
          <a:p>
            <a:pPr marL="342900" lvl="0" indent="-342900">
              <a:spcAft>
                <a:spcPts val="0"/>
              </a:spcAft>
              <a:buFont typeface="Wingdings"/>
              <a:buChar char=""/>
            </a:pPr>
            <a:endParaRPr lang="sv-SE" sz="1600" dirty="0" smtClean="0">
              <a:solidFill>
                <a:srgbClr val="000000"/>
              </a:solidFill>
              <a:effectLst/>
              <a:latin typeface="Calibri"/>
              <a:ea typeface="Calibri"/>
              <a:cs typeface="Times New Roman"/>
            </a:endParaRPr>
          </a:p>
          <a:p>
            <a:pPr lvl="0">
              <a:spcAft>
                <a:spcPts val="0"/>
              </a:spcAft>
            </a:pPr>
            <a:endParaRPr lang="sv-SE" sz="1600" dirty="0">
              <a:effectLst/>
              <a:latin typeface="Arial"/>
              <a:ea typeface="Calibri"/>
              <a:cs typeface="Times New Roman"/>
            </a:endParaRPr>
          </a:p>
          <a:p>
            <a:pPr marL="228600">
              <a:spcAft>
                <a:spcPts val="0"/>
              </a:spcAft>
            </a:pPr>
            <a:r>
              <a:rPr lang="sv-SE" sz="1400"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3" name="Figur 2"/>
          <p:cNvSpPr>
            <a:spLocks noChangeArrowheads="1"/>
          </p:cNvSpPr>
          <p:nvPr/>
        </p:nvSpPr>
        <p:spPr bwMode="auto">
          <a:xfrm>
            <a:off x="5065610" y="137098"/>
            <a:ext cx="4752528" cy="6624736"/>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latin typeface="Calibri"/>
                <a:ea typeface="Calibri"/>
                <a:cs typeface="Times New Roman"/>
              </a:rPr>
              <a:t>9 –</a:t>
            </a:r>
            <a:r>
              <a:rPr lang="sv-SE" sz="2200" b="1" dirty="0" smtClean="0">
                <a:solidFill>
                  <a:srgbClr val="000000"/>
                </a:solidFill>
                <a:effectLst/>
                <a:latin typeface="Calibri"/>
                <a:ea typeface="Calibri"/>
                <a:cs typeface="Times New Roman"/>
              </a:rPr>
              <a:t> </a:t>
            </a:r>
            <a:r>
              <a:rPr lang="sv-SE" sz="2400" b="1" dirty="0" smtClean="0">
                <a:solidFill>
                  <a:srgbClr val="C00000"/>
                </a:solidFill>
                <a:effectLst/>
                <a:latin typeface="Calibri"/>
                <a:ea typeface="Calibri"/>
                <a:cs typeface="Times New Roman"/>
              </a:rPr>
              <a:t>Annat</a:t>
            </a:r>
            <a:endParaRPr lang="sv-SE" sz="2400" dirty="0">
              <a:solidFill>
                <a:srgbClr val="C00000"/>
              </a:solidFill>
              <a:effectLst/>
              <a:latin typeface="Arial"/>
              <a:ea typeface="Calibri"/>
              <a:cs typeface="Times New Roman"/>
            </a:endParaRPr>
          </a:p>
          <a:p>
            <a:pPr>
              <a:spcAft>
                <a:spcPts val="0"/>
              </a:spcAft>
            </a:pPr>
            <a:r>
              <a:rPr lang="sv-SE" sz="14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marL="342900" lvl="0" indent="-342900">
              <a:spcAft>
                <a:spcPts val="0"/>
              </a:spcAft>
              <a:buFont typeface="Wingdings"/>
              <a:buChar char=""/>
            </a:pPr>
            <a:r>
              <a:rPr lang="sv-SE" sz="1600" dirty="0" smtClean="0">
                <a:solidFill>
                  <a:srgbClr val="000000"/>
                </a:solidFill>
                <a:effectLst/>
                <a:latin typeface="Calibri"/>
                <a:ea typeface="Calibri"/>
                <a:cs typeface="Times New Roman"/>
              </a:rPr>
              <a:t>Annat?</a:t>
            </a:r>
            <a:endParaRPr lang="sv-SE" sz="1600" dirty="0" smtClean="0">
              <a:solidFill>
                <a:srgbClr val="000000"/>
              </a:solidFill>
              <a:latin typeface="Calibri"/>
              <a:ea typeface="Calibri"/>
              <a:cs typeface="Times New Roman"/>
            </a:endParaRPr>
          </a:p>
          <a:p>
            <a:pPr marL="342900" lvl="0" indent="-342900">
              <a:spcAft>
                <a:spcPts val="0"/>
              </a:spcAft>
              <a:buFont typeface="Wingdings"/>
              <a:buChar char=""/>
            </a:pPr>
            <a:endParaRPr lang="sv-SE" sz="1600" dirty="0" smtClean="0">
              <a:solidFill>
                <a:srgbClr val="000000"/>
              </a:solidFill>
              <a:latin typeface="Calibri"/>
              <a:ea typeface="Calibri"/>
              <a:cs typeface="Times New Roman"/>
            </a:endParaRPr>
          </a:p>
          <a:p>
            <a:pPr marL="342900" lvl="0" indent="-342900">
              <a:spcAft>
                <a:spcPts val="0"/>
              </a:spcAft>
              <a:buFont typeface="Wingdings"/>
              <a:buChar char=""/>
            </a:pPr>
            <a:endParaRPr lang="sv-SE" sz="1600" dirty="0">
              <a:effectLst/>
              <a:latin typeface="Arial"/>
              <a:ea typeface="Calibri"/>
              <a:cs typeface="Times New Roman"/>
            </a:endParaRPr>
          </a:p>
          <a:p>
            <a:pPr marL="228600">
              <a:spcAft>
                <a:spcPts val="0"/>
              </a:spcAft>
            </a:pPr>
            <a:r>
              <a:rPr lang="sv-SE" sz="1400" dirty="0">
                <a:solidFill>
                  <a:srgbClr val="000000"/>
                </a:solidFill>
                <a:effectLst/>
                <a:latin typeface="Calibri"/>
                <a:ea typeface="Calibri"/>
                <a:cs typeface="Times New Roman"/>
              </a:rPr>
              <a:t> </a:t>
            </a:r>
            <a:endParaRPr lang="sv-SE" sz="1000" dirty="0">
              <a:effectLst/>
              <a:latin typeface="Arial"/>
              <a:ea typeface="Calibri"/>
              <a:cs typeface="Times New Roman"/>
            </a:endParaRPr>
          </a:p>
          <a:p>
            <a:pPr>
              <a:spcAft>
                <a:spcPts val="0"/>
              </a:spcAft>
            </a:pPr>
            <a:r>
              <a:rPr lang="sv-SE" sz="2000" b="1" dirty="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4" name="textruta 3"/>
          <p:cNvSpPr txBox="1"/>
          <p:nvPr/>
        </p:nvSpPr>
        <p:spPr>
          <a:xfrm>
            <a:off x="5944413" y="6407176"/>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
        <p:nvSpPr>
          <p:cNvPr id="5" name="textruta 4"/>
          <p:cNvSpPr txBox="1"/>
          <p:nvPr/>
        </p:nvSpPr>
        <p:spPr>
          <a:xfrm>
            <a:off x="1008402" y="6407175"/>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Tree>
    <p:extLst>
      <p:ext uri="{BB962C8B-B14F-4D97-AF65-F5344CB8AC3E}">
        <p14:creationId xmlns:p14="http://schemas.microsoft.com/office/powerpoint/2010/main" val="2652589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igur 2"/>
          <p:cNvSpPr>
            <a:spLocks noChangeArrowheads="1"/>
          </p:cNvSpPr>
          <p:nvPr/>
        </p:nvSpPr>
        <p:spPr bwMode="auto">
          <a:xfrm>
            <a:off x="129600" y="104147"/>
            <a:ext cx="4752528" cy="6577855"/>
          </a:xfrm>
          <a:prstGeom prst="bracketPair">
            <a:avLst>
              <a:gd name="adj" fmla="val 8051"/>
            </a:avLst>
          </a:prstGeom>
          <a:noFill/>
          <a:ln w="38100">
            <a:solidFill>
              <a:srgbClr val="C00000"/>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spcAft>
                <a:spcPts val="0"/>
              </a:spcAft>
            </a:pPr>
            <a:r>
              <a:rPr lang="sv-SE" sz="3200" b="1" dirty="0" smtClean="0">
                <a:solidFill>
                  <a:srgbClr val="C00000"/>
                </a:solidFill>
                <a:effectLst/>
                <a:latin typeface="Calibri"/>
                <a:ea typeface="Calibri"/>
                <a:cs typeface="Times New Roman"/>
              </a:rPr>
              <a:t>10 –</a:t>
            </a:r>
            <a:r>
              <a:rPr lang="sv-SE" sz="2200" b="1" dirty="0" smtClean="0">
                <a:solidFill>
                  <a:srgbClr val="000000"/>
                </a:solidFill>
                <a:effectLst/>
                <a:latin typeface="Calibri"/>
                <a:ea typeface="Calibri"/>
                <a:cs typeface="Times New Roman"/>
              </a:rPr>
              <a:t> </a:t>
            </a:r>
            <a:r>
              <a:rPr lang="sv-SE" sz="2400" b="1" dirty="0" smtClean="0">
                <a:solidFill>
                  <a:srgbClr val="C00000"/>
                </a:solidFill>
                <a:latin typeface="Calibri"/>
                <a:ea typeface="Calibri"/>
                <a:cs typeface="Times New Roman"/>
              </a:rPr>
              <a:t>Checklista för utrymningsledaren </a:t>
            </a:r>
          </a:p>
          <a:p>
            <a:pPr>
              <a:spcAft>
                <a:spcPts val="0"/>
              </a:spcAft>
            </a:pPr>
            <a:r>
              <a:rPr lang="sv-SE" sz="1400" b="1" dirty="0" smtClean="0">
                <a:solidFill>
                  <a:srgbClr val="000000"/>
                </a:solidFill>
                <a:effectLst/>
                <a:latin typeface="Calibri"/>
                <a:ea typeface="Calibri"/>
                <a:cs typeface="Times New Roman"/>
              </a:rPr>
              <a:t> </a:t>
            </a:r>
            <a:endParaRPr lang="sv-SE" sz="1000" dirty="0" smtClean="0">
              <a:effectLst/>
              <a:latin typeface="Arial"/>
              <a:ea typeface="Calibri"/>
              <a:cs typeface="Times New Roman"/>
            </a:endParaRPr>
          </a:p>
          <a:p>
            <a:endParaRPr lang="sv-SE" sz="1600" dirty="0" smtClean="0">
              <a:solidFill>
                <a:srgbClr val="000000"/>
              </a:solidFill>
              <a:latin typeface="Calibri"/>
              <a:ea typeface="Calibri"/>
              <a:cs typeface="Times New Roman"/>
            </a:endParaRPr>
          </a:p>
          <a:p>
            <a:r>
              <a:rPr lang="sv-SE" sz="1600" dirty="0" smtClean="0">
                <a:solidFill>
                  <a:srgbClr val="000000"/>
                </a:solidFill>
                <a:latin typeface="Wingdings" panose="05000000000000000000" pitchFamily="2" charset="2"/>
                <a:ea typeface="Calibri"/>
                <a:cs typeface="Times New Roman"/>
              </a:rPr>
              <a:t>o</a:t>
            </a:r>
            <a:r>
              <a:rPr lang="sv-SE" sz="1050" dirty="0" smtClean="0">
                <a:latin typeface="Arial"/>
                <a:ea typeface="Calibri"/>
                <a:cs typeface="Times New Roman"/>
              </a:rPr>
              <a:t>   </a:t>
            </a:r>
            <a:r>
              <a:rPr lang="sv-SE" sz="1600" dirty="0" smtClean="0">
                <a:solidFill>
                  <a:srgbClr val="000000"/>
                </a:solidFill>
                <a:effectLst/>
                <a:latin typeface="Calibri"/>
                <a:ea typeface="Calibri"/>
                <a:cs typeface="Times New Roman"/>
              </a:rPr>
              <a:t>Kort 2 	- Rädda</a:t>
            </a:r>
          </a:p>
          <a:p>
            <a:r>
              <a:rPr lang="sv-SE" sz="1600" dirty="0" smtClean="0">
                <a:solidFill>
                  <a:srgbClr val="000000"/>
                </a:solidFill>
                <a:latin typeface="Wingdings" panose="05000000000000000000" pitchFamily="2" charset="2"/>
                <a:ea typeface="Calibri"/>
                <a:cs typeface="Times New Roman"/>
              </a:rPr>
              <a:t>o</a:t>
            </a:r>
            <a:r>
              <a:rPr lang="sv-SE" sz="1050" dirty="0" smtClean="0">
                <a:latin typeface="Arial"/>
                <a:ea typeface="Calibri"/>
                <a:cs typeface="Times New Roman"/>
              </a:rPr>
              <a:t>   </a:t>
            </a:r>
            <a:r>
              <a:rPr lang="sv-SE" sz="1600" dirty="0" smtClean="0">
                <a:solidFill>
                  <a:srgbClr val="000000"/>
                </a:solidFill>
                <a:latin typeface="Calibri"/>
                <a:ea typeface="Calibri"/>
                <a:cs typeface="Times New Roman"/>
              </a:rPr>
              <a:t>Kort 3 	- Varna</a:t>
            </a:r>
          </a:p>
          <a:p>
            <a:r>
              <a:rPr lang="sv-SE" sz="1600" dirty="0" smtClean="0">
                <a:solidFill>
                  <a:srgbClr val="000000"/>
                </a:solidFill>
                <a:latin typeface="Wingdings" panose="05000000000000000000" pitchFamily="2" charset="2"/>
                <a:ea typeface="Calibri"/>
                <a:cs typeface="Times New Roman"/>
              </a:rPr>
              <a:t>o</a:t>
            </a:r>
            <a:r>
              <a:rPr lang="sv-SE" sz="1050" dirty="0" smtClean="0">
                <a:latin typeface="Arial"/>
                <a:ea typeface="Calibri"/>
                <a:cs typeface="Times New Roman"/>
              </a:rPr>
              <a:t>   </a:t>
            </a:r>
            <a:r>
              <a:rPr lang="sv-SE" sz="1600" dirty="0" smtClean="0">
                <a:solidFill>
                  <a:srgbClr val="000000"/>
                </a:solidFill>
                <a:effectLst/>
                <a:latin typeface="Calibri"/>
                <a:ea typeface="Calibri"/>
                <a:cs typeface="Times New Roman"/>
              </a:rPr>
              <a:t>Kort 4 	- Larma</a:t>
            </a:r>
          </a:p>
          <a:p>
            <a:r>
              <a:rPr lang="sv-SE" sz="1600" dirty="0" smtClean="0">
                <a:solidFill>
                  <a:srgbClr val="000000"/>
                </a:solidFill>
                <a:latin typeface="Wingdings" panose="05000000000000000000" pitchFamily="2" charset="2"/>
                <a:ea typeface="Calibri"/>
                <a:cs typeface="Times New Roman"/>
              </a:rPr>
              <a:t>o</a:t>
            </a:r>
            <a:r>
              <a:rPr lang="sv-SE" sz="1050" dirty="0" smtClean="0">
                <a:latin typeface="Arial"/>
                <a:ea typeface="Calibri"/>
                <a:cs typeface="Times New Roman"/>
              </a:rPr>
              <a:t>   </a:t>
            </a:r>
            <a:r>
              <a:rPr lang="sv-SE" sz="1600" dirty="0" smtClean="0">
                <a:solidFill>
                  <a:srgbClr val="000000"/>
                </a:solidFill>
                <a:latin typeface="Calibri"/>
                <a:ea typeface="Calibri"/>
                <a:cs typeface="Times New Roman"/>
              </a:rPr>
              <a:t>Kort 5 	- Släck</a:t>
            </a:r>
          </a:p>
          <a:p>
            <a:r>
              <a:rPr lang="sv-SE" sz="1600" dirty="0" smtClean="0">
                <a:solidFill>
                  <a:srgbClr val="000000"/>
                </a:solidFill>
                <a:latin typeface="Wingdings" panose="05000000000000000000" pitchFamily="2" charset="2"/>
                <a:ea typeface="Calibri"/>
                <a:cs typeface="Times New Roman"/>
              </a:rPr>
              <a:t>o</a:t>
            </a:r>
            <a:r>
              <a:rPr lang="sv-SE" sz="1050" dirty="0" smtClean="0">
                <a:latin typeface="Arial"/>
                <a:ea typeface="Calibri"/>
                <a:cs typeface="Times New Roman"/>
              </a:rPr>
              <a:t>   </a:t>
            </a:r>
            <a:r>
              <a:rPr lang="sv-SE" sz="1600" dirty="0" smtClean="0">
                <a:solidFill>
                  <a:srgbClr val="000000"/>
                </a:solidFill>
                <a:effectLst/>
                <a:latin typeface="Calibri"/>
                <a:ea typeface="Calibri"/>
                <a:cs typeface="Times New Roman"/>
              </a:rPr>
              <a:t>Kort 6a	 - Utrym</a:t>
            </a:r>
          </a:p>
          <a:p>
            <a:pPr marL="285750" indent="-285750">
              <a:buFont typeface="Wingdings"/>
              <a:buChar char="o"/>
            </a:pPr>
            <a:r>
              <a:rPr lang="sv-SE" sz="1600" dirty="0" smtClean="0">
                <a:solidFill>
                  <a:srgbClr val="000000"/>
                </a:solidFill>
                <a:latin typeface="Calibri"/>
                <a:ea typeface="Calibri"/>
                <a:cs typeface="Times New Roman"/>
              </a:rPr>
              <a:t>Kort 6b - Utrym </a:t>
            </a:r>
          </a:p>
          <a:p>
            <a:pPr marL="285750" indent="-285750">
              <a:buFont typeface="Wingdings"/>
              <a:buChar char="o"/>
            </a:pPr>
            <a:r>
              <a:rPr lang="sv-SE" sz="1600" dirty="0" smtClean="0">
                <a:solidFill>
                  <a:srgbClr val="000000"/>
                </a:solidFill>
                <a:latin typeface="Calibri"/>
                <a:ea typeface="Calibri"/>
                <a:cs typeface="Times New Roman"/>
              </a:rPr>
              <a:t>Kort 6c - Utrym</a:t>
            </a:r>
          </a:p>
          <a:p>
            <a:r>
              <a:rPr lang="sv-SE" sz="1600" dirty="0" smtClean="0">
                <a:solidFill>
                  <a:srgbClr val="000000"/>
                </a:solidFill>
                <a:latin typeface="Wingdings" panose="05000000000000000000" pitchFamily="2" charset="2"/>
                <a:ea typeface="Calibri"/>
                <a:cs typeface="Times New Roman"/>
              </a:rPr>
              <a:t>o</a:t>
            </a:r>
            <a:r>
              <a:rPr lang="sv-SE" sz="1050" dirty="0" smtClean="0">
                <a:latin typeface="Arial"/>
                <a:ea typeface="Calibri"/>
                <a:cs typeface="Times New Roman"/>
              </a:rPr>
              <a:t>    </a:t>
            </a:r>
            <a:r>
              <a:rPr lang="sv-SE" sz="1600" dirty="0" smtClean="0">
                <a:solidFill>
                  <a:srgbClr val="000000"/>
                </a:solidFill>
                <a:effectLst/>
                <a:latin typeface="Calibri"/>
                <a:ea typeface="Calibri"/>
                <a:cs typeface="Times New Roman"/>
              </a:rPr>
              <a:t>Kort 7 - Skadebegränsande åtgärder</a:t>
            </a:r>
          </a:p>
          <a:p>
            <a:r>
              <a:rPr lang="sv-SE" sz="1600" dirty="0" smtClean="0">
                <a:solidFill>
                  <a:srgbClr val="000000"/>
                </a:solidFill>
                <a:latin typeface="Wingdings" panose="05000000000000000000" pitchFamily="2" charset="2"/>
                <a:ea typeface="Calibri"/>
                <a:cs typeface="Times New Roman"/>
              </a:rPr>
              <a:t>o</a:t>
            </a:r>
            <a:r>
              <a:rPr lang="sv-SE" sz="1050" dirty="0" smtClean="0">
                <a:latin typeface="Arial"/>
                <a:ea typeface="Calibri"/>
                <a:cs typeface="Times New Roman"/>
              </a:rPr>
              <a:t>    </a:t>
            </a:r>
            <a:r>
              <a:rPr lang="sv-SE" sz="1600" dirty="0" smtClean="0">
                <a:solidFill>
                  <a:srgbClr val="000000"/>
                </a:solidFill>
                <a:latin typeface="Calibri"/>
                <a:ea typeface="Calibri"/>
                <a:cs typeface="Times New Roman"/>
              </a:rPr>
              <a:t>Kort 8 - Kontrollera</a:t>
            </a:r>
          </a:p>
          <a:p>
            <a:r>
              <a:rPr lang="sv-SE" sz="1600" dirty="0" smtClean="0">
                <a:solidFill>
                  <a:srgbClr val="000000"/>
                </a:solidFill>
                <a:latin typeface="Wingdings" panose="05000000000000000000" pitchFamily="2" charset="2"/>
                <a:ea typeface="Calibri"/>
                <a:cs typeface="Times New Roman"/>
              </a:rPr>
              <a:t>o</a:t>
            </a:r>
            <a:r>
              <a:rPr lang="sv-SE" sz="1050" dirty="0" smtClean="0">
                <a:latin typeface="Arial"/>
                <a:ea typeface="Calibri"/>
                <a:cs typeface="Times New Roman"/>
              </a:rPr>
              <a:t>    </a:t>
            </a:r>
            <a:r>
              <a:rPr lang="sv-SE" sz="1600" dirty="0" smtClean="0">
                <a:solidFill>
                  <a:srgbClr val="000000"/>
                </a:solidFill>
                <a:effectLst/>
                <a:latin typeface="Calibri"/>
                <a:ea typeface="Calibri"/>
                <a:cs typeface="Times New Roman"/>
              </a:rPr>
              <a:t>Kort 9 – Annat</a:t>
            </a:r>
            <a:br>
              <a:rPr lang="sv-SE" sz="1600" dirty="0" smtClean="0">
                <a:solidFill>
                  <a:srgbClr val="000000"/>
                </a:solidFill>
                <a:effectLst/>
                <a:latin typeface="Calibri"/>
                <a:ea typeface="Calibri"/>
                <a:cs typeface="Times New Roman"/>
              </a:rPr>
            </a:br>
            <a:endParaRPr lang="sv-SE" sz="1600" dirty="0" smtClean="0">
              <a:solidFill>
                <a:srgbClr val="000000"/>
              </a:solidFill>
              <a:effectLst/>
              <a:latin typeface="Calibri"/>
              <a:ea typeface="Calibri"/>
              <a:cs typeface="Times New Roman"/>
            </a:endParaRPr>
          </a:p>
          <a:p>
            <a:pPr lvl="0">
              <a:spcAft>
                <a:spcPts val="0"/>
              </a:spcAft>
            </a:pPr>
            <a:endParaRPr lang="sv-SE" sz="1600" dirty="0" smtClean="0">
              <a:effectLst/>
              <a:latin typeface="Arial"/>
              <a:ea typeface="Calibri"/>
              <a:cs typeface="Times New Roman"/>
            </a:endParaRPr>
          </a:p>
          <a:p>
            <a:pPr marL="228600">
              <a:spcAft>
                <a:spcPts val="0"/>
              </a:spcAft>
            </a:pPr>
            <a:r>
              <a:rPr lang="sv-SE" sz="1400" dirty="0" smtClean="0">
                <a:solidFill>
                  <a:srgbClr val="000000"/>
                </a:solidFill>
                <a:effectLst/>
                <a:latin typeface="Calibri"/>
                <a:ea typeface="Calibri"/>
                <a:cs typeface="Times New Roman"/>
              </a:rPr>
              <a:t> </a:t>
            </a:r>
            <a:r>
              <a:rPr lang="sv-SE" sz="2000" b="1" dirty="0" smtClean="0">
                <a:solidFill>
                  <a:srgbClr val="000000"/>
                </a:solidFill>
                <a:effectLst/>
                <a:latin typeface="Calibri"/>
                <a:ea typeface="Calibri"/>
                <a:cs typeface="Times New Roman"/>
              </a:rPr>
              <a:t> </a:t>
            </a:r>
            <a:endParaRPr lang="sv-SE" sz="1000" dirty="0">
              <a:effectLst/>
              <a:latin typeface="Arial"/>
              <a:ea typeface="Calibri"/>
              <a:cs typeface="Times New Roman"/>
            </a:endParaRPr>
          </a:p>
        </p:txBody>
      </p:sp>
      <p:sp>
        <p:nvSpPr>
          <p:cNvPr id="3" name="textruta 2"/>
          <p:cNvSpPr txBox="1"/>
          <p:nvPr/>
        </p:nvSpPr>
        <p:spPr>
          <a:xfrm>
            <a:off x="869356" y="6374225"/>
            <a:ext cx="2994922" cy="307777"/>
          </a:xfrm>
          <a:prstGeom prst="rect">
            <a:avLst/>
          </a:prstGeom>
          <a:noFill/>
        </p:spPr>
        <p:txBody>
          <a:bodyPr wrap="none" rtlCol="0">
            <a:spAutoFit/>
          </a:bodyPr>
          <a:lstStyle/>
          <a:p>
            <a:r>
              <a:rPr lang="sv-SE" sz="1400" b="1" dirty="0" smtClean="0"/>
              <a:t>Återrapportera till utrymningsledaren</a:t>
            </a:r>
            <a:endParaRPr lang="sv-SE" sz="1400" b="1" dirty="0"/>
          </a:p>
        </p:txBody>
      </p:sp>
    </p:spTree>
    <p:extLst>
      <p:ext uri="{BB962C8B-B14F-4D97-AF65-F5344CB8AC3E}">
        <p14:creationId xmlns:p14="http://schemas.microsoft.com/office/powerpoint/2010/main" val="2782355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2402985"/>
      </p:ext>
    </p:extLst>
  </p:cSld>
  <p:clrMapOvr>
    <a:masterClrMapping/>
  </p:clrMapOvr>
</p:sld>
</file>

<file path=ppt/theme/theme1.xml><?xml version="1.0" encoding="utf-8"?>
<a:theme xmlns:a="http://schemas.openxmlformats.org/drawingml/2006/main" name="Region Norrbotten_vit">
  <a:themeElements>
    <a:clrScheme name="Region Norrbotten blandad">
      <a:dk1>
        <a:srgbClr val="000000"/>
      </a:dk1>
      <a:lt1>
        <a:srgbClr val="FFFFFF"/>
      </a:lt1>
      <a:dk2>
        <a:srgbClr val="403D45"/>
      </a:dk2>
      <a:lt2>
        <a:srgbClr val="D0D1CD"/>
      </a:lt2>
      <a:accent1>
        <a:srgbClr val="0070C0"/>
      </a:accent1>
      <a:accent2>
        <a:srgbClr val="F8951F"/>
      </a:accent2>
      <a:accent3>
        <a:srgbClr val="83C55B"/>
      </a:accent3>
      <a:accent4>
        <a:srgbClr val="7F7F7F"/>
      </a:accent4>
      <a:accent5>
        <a:srgbClr val="403D45"/>
      </a:accent5>
      <a:accent6>
        <a:srgbClr val="C0C0BD"/>
      </a:accent6>
      <a:hlink>
        <a:srgbClr val="0070C0"/>
      </a:hlink>
      <a:folHlink>
        <a:srgbClr val="7F7F7F"/>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lnDef>
    <a:txDef>
      <a:spPr>
        <a:noFill/>
      </a:spPr>
      <a:bodyPr wrap="none" rtlCol="0">
        <a:spAutoFit/>
      </a:bodyPr>
      <a:lstStyle>
        <a:defPPr>
          <a:defRPr dirty="0"/>
        </a:defPPr>
      </a:lstStyle>
    </a:txDef>
  </a:objectDefaults>
  <a:extraClrSchemeLst>
    <a:extraClrScheme>
      <a:clrScheme name="vit med jpglogga 180_ny 1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it med jpglogga 180_ny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vit med jpglogga 180_ny 1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it med jpglogga 180_ny 1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it med jpglogga 180_ny 1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it med jpglogga 180_ny 1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vit med jpglogga 180_ny 1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Kopia av 1Kopia av MALL_VI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Kopia av 1Kopia av MALL_VI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Kopia av 1Kopia av MALL_VI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Kopia av 1Kopia av MALL_VI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Kopia av 1Kopia av MALL_VI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8">
        <a:dk1>
          <a:srgbClr val="003399"/>
        </a:dk1>
        <a:lt1>
          <a:srgbClr val="0D68B0"/>
        </a:lt1>
        <a:dk2>
          <a:srgbClr val="FFFFFF"/>
        </a:dk2>
        <a:lt2>
          <a:srgbClr val="969696"/>
        </a:lt2>
        <a:accent1>
          <a:srgbClr val="969696"/>
        </a:accent1>
        <a:accent2>
          <a:srgbClr val="FFFF99"/>
        </a:accent2>
        <a:accent3>
          <a:srgbClr val="AAB9D4"/>
        </a:accent3>
        <a:accent4>
          <a:srgbClr val="002A82"/>
        </a:accent4>
        <a:accent5>
          <a:srgbClr val="C9C9C9"/>
        </a:accent5>
        <a:accent6>
          <a:srgbClr val="E7E78A"/>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9">
        <a:dk1>
          <a:srgbClr val="969696"/>
        </a:dk1>
        <a:lt1>
          <a:srgbClr val="FFFFFF"/>
        </a:lt1>
        <a:dk2>
          <a:srgbClr val="0D68B0"/>
        </a:dk2>
        <a:lt2>
          <a:srgbClr val="FFFFFF"/>
        </a:lt2>
        <a:accent1>
          <a:srgbClr val="969696"/>
        </a:accent1>
        <a:accent2>
          <a:srgbClr val="FFFF99"/>
        </a:accent2>
        <a:accent3>
          <a:srgbClr val="AAB9D4"/>
        </a:accent3>
        <a:accent4>
          <a:srgbClr val="DADADA"/>
        </a:accent4>
        <a:accent5>
          <a:srgbClr val="C9C9C9"/>
        </a:accent5>
        <a:accent6>
          <a:srgbClr val="E7E78A"/>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0">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1">
        <a:dk1>
          <a:srgbClr val="FFFFFF"/>
        </a:dk1>
        <a:lt1>
          <a:srgbClr val="FFFFFF"/>
        </a:lt1>
        <a:dk2>
          <a:srgbClr val="FFFFFF"/>
        </a:dk2>
        <a:lt2>
          <a:srgbClr val="969696"/>
        </a:lt2>
        <a:accent1>
          <a:srgbClr val="969696"/>
        </a:accent1>
        <a:accent2>
          <a:srgbClr val="0D68B0"/>
        </a:accent2>
        <a:accent3>
          <a:srgbClr val="FFFFFF"/>
        </a:accent3>
        <a:accent4>
          <a:srgbClr val="DADADA"/>
        </a:accent4>
        <a:accent5>
          <a:srgbClr val="C9C9C9"/>
        </a:accent5>
        <a:accent6>
          <a:srgbClr val="0B5E9F"/>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12">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FFFFFF"/>
        </a:hlink>
        <a:folHlink>
          <a:srgbClr val="FFFF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Arbetsdokument</p:Name>
  <p:Description/>
  <p:Statement/>
  <p:PolicyItems>
    <p:PolicyItem featureId="Microsoft.Office.RecordsManagement.PolicyFeatures.Expiration" staticId="0x010100D7963E0E5B7A40E5AEA07389401D709F00FB54EFF0F3EB48149DBBD9563453E190|1214505165" UniqueId="23e47c32-f768-4ed5-a445-a352c8cd3593">
      <p:Name>Bevarande</p:Name>
      <p:Description>Automatisk schemaläggning av innehåll som ska bearbetas, och utföra en bevarandeåtgärd på innehåll som har nått sitt förfallodatum.</p:Description>
      <p:CustomData>
        <Schedules nextStageId="3" default="true">
          <Schedule type="Default">
            <stages>
              <data stageId="1" recur="true" offset="36" unit="months">
                <formula id="Microsoft.Office.RecordsManagement.PolicyFeatures.Expiration.Formula.BuiltIn">
                  <number>0</number>
                  <property>NLLThinningTime</property>
                  <propertyid>2793489f-7251-475b-a975-480031914936</propertyid>
                  <period>months</period>
                </formula>
                <action type="workflow" id="d9837362-db90-41fe-8d27-3f4e28fd673a"/>
              </data>
              <data stageId="2">
                <formula id="Microsoft.Office.RecordsManagement.PolicyFeatures.Expiration.Formula.BuiltIn">
                  <number>1</number>
                  <property>NLLThinningTime</property>
                  <propertyid>2793489f-7251-475b-a975-480031914936</propertyid>
                  <period>months</period>
                </formula>
                <action type="action" id="Microsoft.Office.RecordsManagement.PolicyFeatures.Expiration.Action.MoveToRecycleBin"/>
              </data>
            </stages>
          </Schedule>
        </Schedules>
      </p:CustomData>
    </p:PolicyItem>
  </p:PolicyItems>
</p:Policy>
</file>

<file path=customXml/item2.xml><?xml version="1.0" encoding="utf-8"?>
<ct:contentTypeSchema xmlns:ct="http://schemas.microsoft.com/office/2006/metadata/contentType" xmlns:ma="http://schemas.microsoft.com/office/2006/metadata/properties/metaAttributes" ct:_="" ma:_="" ma:contentTypeName="Arbetsdokument - Word" ma:contentTypeID="0x010100D7963E0E5B7A40E5AEA07389401D709F00FB54EFF0F3EB48149DBBD9563453E190010089AE0331FD2FA7449C72752FA02E10A2" ma:contentTypeVersion="1901" ma:contentTypeDescription="Arbetsdokument - Word" ma:contentTypeScope="" ma:versionID="948dbe259e8340e619bded2a59d809cb">
  <xsd:schema xmlns:xsd="http://www.w3.org/2001/XMLSchema" xmlns:xs="http://www.w3.org/2001/XMLSchema" xmlns:p="http://schemas.microsoft.com/office/2006/metadata/properties" xmlns:ns1="http://schemas.microsoft.com/sharepoint/v3" xmlns:ns2="c7918ce9-5289-4a18-805d-4141408e948c" xmlns:ns3="e1dec489-f745-4ed5-9c00-958a11aea6df" targetNamespace="http://schemas.microsoft.com/office/2006/metadata/properties" ma:root="true" ma:fieldsID="57b779d9a3a93aebdd13c984c0695109" ns1:_="" ns2:_="" ns3:_="">
    <xsd:import namespace="http://schemas.microsoft.com/sharepoint/v3"/>
    <xsd:import namespace="c7918ce9-5289-4a18-805d-4141408e948c"/>
    <xsd:import namespace="e1dec489-f745-4ed5-9c00-958a11aea6df"/>
    <xsd:element name="properties">
      <xsd:complexType>
        <xsd:sequence>
          <xsd:element name="documentManagement">
            <xsd:complexType>
              <xsd:all>
                <xsd:element ref="ns2:_dlc_DocId" minOccurs="0"/>
                <xsd:element ref="ns2:_dlc_DocIdUrl" minOccurs="0"/>
                <xsd:element ref="ns2:_dlc_DocIdPersistId" minOccurs="0"/>
                <xsd:element ref="ns3:VIS_DocumentId" minOccurs="0"/>
                <xsd:element ref="ns1:NLLStakeholderTaxHTField0" minOccurs="0"/>
                <xsd:element ref="ns2:TaxKeywordTaxHTField" minOccurs="0"/>
                <xsd:element ref="ns3:DocumentStatus" minOccurs="0"/>
                <xsd:element ref="ns1:NLLInformationclass"/>
                <xsd:element ref="ns1:NLLThinningTime" minOccurs="0"/>
                <xsd:element ref="ns3:VISResponsible"/>
                <xsd:element ref="ns1:AnsvarigQuickpart" minOccurs="0"/>
                <xsd:element ref="ns1:NLLDocumentTypeTaxHTField0" minOccurs="0"/>
                <xsd:element ref="ns1:_dlc_Exempt" minOccurs="0"/>
                <xsd:element ref="ns1:_dlc_ExpireDateSaved" minOccurs="0"/>
                <xsd:element ref="ns1:_dlc_ExpireDate" minOccurs="0"/>
                <xsd:element ref="ns1:prdProcessTaxHTField0" minOccurs="0"/>
                <xsd:element ref="ns1:NLLVersion" minOccurs="0"/>
                <xsd:element ref="ns1:NLLModifiedBy" minOccurs="0"/>
                <xsd:element ref="ns1:NLLDocumentIDValue" minOccurs="0"/>
                <xsd:element ref="ns1:NLLPublishingstatus" minOccurs="0"/>
                <xsd:element ref="ns1:NLLDiarienummer" minOccurs="0"/>
                <xsd:element ref="ns1:NLLPublishDate" minOccurs="0"/>
                <xsd:element ref="ns1:NLLInformationCollectionTaxHTField0" minOccurs="0"/>
                <xsd:element ref="ns1:NLLProducerPlaceTaxHTField0" minOccurs="0"/>
                <xsd:element ref="ns1:NLLEstablishedBy"/>
                <xsd:element ref="ns1:NLLEstablishedByQuickpart" minOccurs="0"/>
                <xsd:element ref="ns1:VersionComment" minOccurs="0"/>
                <xsd:element ref="ns1:NLLPublishDateQuickpart" minOccurs="0"/>
                <xsd:element ref="ns1:NLLLockWorkflows" minOccurs="0"/>
                <xsd:element ref="ns1:NLLPublish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LLStakeholderTaxHTField0" ma:index="13" nillable="true" ma:taxonomy="true" ma:internalName="NLLStakeholderTaxHTField0" ma:taxonomyFieldName="NLLStakeholder" ma:displayName="Gäller för verksamhet" ma:fieldId="{fc9b4796-81cc-4809-b89e-b480826c68b7}" ma:taxonomyMulti="true" ma:sspId="39d54842-4abd-4019-b0bf-19e71d696155" ma:termSetId="012a677c-9277-4d4c-83ea-a9768cc27725" ma:anchorId="00000000-0000-0000-0000-000000000000" ma:open="false" ma:isKeyword="false">
      <xsd:complexType>
        <xsd:sequence>
          <xsd:element ref="pc:Terms" minOccurs="0" maxOccurs="1"/>
        </xsd:sequence>
      </xsd:complexType>
    </xsd:element>
    <xsd:element name="NLLInformationclass" ma:index="17" ma:displayName="Informationsklass" ma:internalName="NLLInformationclass">
      <xsd:simpleType>
        <xsd:restriction base="dms:Choice">
          <xsd:enumeration value="Publik"/>
          <xsd:enumeration value="Intern alla"/>
          <xsd:enumeration value="Intern skyddad"/>
        </xsd:restriction>
      </xsd:simpleType>
    </xsd:element>
    <xsd:element name="NLLThinningTime" ma:index="19" nillable="true" ma:displayName="Gallringsfrist" ma:format="DateOnly" ma:hidden="true" ma:internalName="NLLThinningTime">
      <xsd:simpleType>
        <xsd:restriction base="dms:DateTime"/>
      </xsd:simpleType>
    </xsd:element>
    <xsd:element name="AnsvarigQuickpart" ma:index="21" nillable="true" ma:displayName="AnsvarigQuickpart" ma:hidden="true" ma:internalName="AnsvarigQuickpart">
      <xsd:simpleType>
        <xsd:restriction base="dms:Text"/>
      </xsd:simpleType>
    </xsd:element>
    <xsd:element name="NLLDocumentTypeTaxHTField0" ma:index="23" ma:taxonomy="true" ma:internalName="NLLDocumentTypeTaxHTField0" ma:taxonomyFieldName="NLLDocumentType" ma:displayName="Dokumenttyp" ma:fieldId="{38578a5b-744a-40d6-84e1-ab48bc8b5a57}" ma:sspId="39d54842-4abd-4019-b0bf-19e71d696155" ma:termSetId="52dfd850-14dd-4e84-a867-57b1223f01ac" ma:anchorId="00000000-0000-0000-0000-000000000000" ma:open="false" ma:isKeyword="false">
      <xsd:complexType>
        <xsd:sequence>
          <xsd:element ref="pc:Terms" minOccurs="0" maxOccurs="1"/>
        </xsd:sequence>
      </xsd:complexType>
    </xsd:element>
    <xsd:element name="_dlc_Exempt" ma:index="24" nillable="true" ma:displayName="Undanta från princip" ma:hidden="true" ma:internalName="_dlc_Exempt" ma:readOnly="true">
      <xsd:simpleType>
        <xsd:restriction base="dms:Unknown"/>
      </xsd:simpleType>
    </xsd:element>
    <xsd:element name="_dlc_ExpireDateSaved" ma:index="25" nillable="true" ma:displayName="Originalförfallodag" ma:hidden="true" ma:internalName="_dlc_ExpireDateSaved" ma:readOnly="true">
      <xsd:simpleType>
        <xsd:restriction base="dms:DateTime"/>
      </xsd:simpleType>
    </xsd:element>
    <xsd:element name="_dlc_ExpireDate" ma:index="26" nillable="true" ma:displayName="Förfallodatum" ma:description="" ma:hidden="true" ma:indexed="true" ma:internalName="_dlc_ExpireDate" ma:readOnly="true">
      <xsd:simpleType>
        <xsd:restriction base="dms:DateTime"/>
      </xsd:simpleType>
    </xsd:element>
    <xsd:element name="prdProcessTaxHTField0" ma:index="27" nillable="true" ma:taxonomy="true" ma:internalName="prdProcessTaxHTField0" ma:taxonomyFieldName="prdProcess" ma:displayName="Process" ma:fieldId="{7458416b-87c5-4f2a-97ed-9ee5dd1e516d}" ma:taxonomyMulti="true" ma:sspId="39d54842-4abd-4019-b0bf-19e71d696155" ma:termSetId="747d8a4a-b066-47e6-b826-8f1c93ac4001" ma:anchorId="00000000-0000-0000-0000-000000000000" ma:open="false" ma:isKeyword="false">
      <xsd:complexType>
        <xsd:sequence>
          <xsd:element ref="pc:Terms" minOccurs="0" maxOccurs="1"/>
        </xsd:sequence>
      </xsd:complexType>
    </xsd:element>
    <xsd:element name="NLLVersion" ma:index="28" nillable="true" ma:displayName="Version" ma:internalName="NLLVersion" ma:readOnly="false">
      <xsd:simpleType>
        <xsd:restriction base="dms:Text"/>
      </xsd:simpleType>
    </xsd:element>
    <xsd:element name="NLLModifiedBy" ma:index="29" nillable="true" ma:displayName="Upprättad av" ma:hidden="true" ma:internalName="NLLModifiedBy">
      <xsd:simpleType>
        <xsd:restriction base="dms:Text"/>
      </xsd:simpleType>
    </xsd:element>
    <xsd:element name="NLLDocumentIDValue" ma:index="30" nillable="true" ma:displayName="Dokument-Id Värde" ma:hidden="true" ma:internalName="NLLDocumentIDValue">
      <xsd:simpleType>
        <xsd:restriction base="dms:Text"/>
      </xsd:simpleType>
    </xsd:element>
    <xsd:element name="NLLPublishingstatus" ma:index="31" nillable="true" ma:displayName="Publiceringsstatus" ma:internalName="NLLPublishingstatus" ma:readOnly="false">
      <xsd:simpleType>
        <xsd:restriction base="dms:Choice">
          <xsd:enumeration value="Ej Publicerad"/>
          <xsd:enumeration value="Publicerad"/>
          <xsd:enumeration value="Avpublicerad"/>
          <xsd:enumeration value="Revidering krävs"/>
          <xsd:enumeration value="Revidering pågår"/>
        </xsd:restriction>
      </xsd:simpleType>
    </xsd:element>
    <xsd:element name="NLLDiarienummer" ma:index="32" nillable="true" ma:displayName="Diarienummer" ma:description="" ma:internalName="NLLDiarienummer" ma:readOnly="false">
      <xsd:simpleType>
        <xsd:restriction base="dms:Text"/>
      </xsd:simpleType>
    </xsd:element>
    <xsd:element name="NLLPublishDate" ma:index="34" nillable="true" ma:displayName="Publiceringsdatum" ma:format="DateOnly" ma:hidden="true" ma:internalName="NLLPublishDate">
      <xsd:simpleType>
        <xsd:restriction base="dms:DateTime"/>
      </xsd:simpleType>
    </xsd:element>
    <xsd:element name="NLLInformationCollectionTaxHTField0" ma:index="35" nillable="true" ma:taxonomy="true" ma:internalName="NLLInformationCollectionTaxHTField0" ma:taxonomyFieldName="NLLInformationCollection" ma:displayName="Informationssamling" ma:fieldId="{5965f86f-d738-4017-88d8-24d6ef34a791}" ma:taxonomyMulti="true" ma:sspId="39d54842-4abd-4019-b0bf-19e71d696155" ma:termSetId="60e00f7a-77a4-4c71-b63e-bae2eb97b373" ma:anchorId="00000000-0000-0000-0000-000000000000" ma:open="false" ma:isKeyword="false">
      <xsd:complexType>
        <xsd:sequence>
          <xsd:element ref="pc:Terms" minOccurs="0" maxOccurs="1"/>
        </xsd:sequence>
      </xsd:complexType>
    </xsd:element>
    <xsd:element name="NLLProducerPlaceTaxHTField0" ma:index="37" nillable="true" ma:taxonomy="true" ma:internalName="NLLProducerPlaceTaxHTField0" ma:taxonomyFieldName="NLLProducerPlace" ma:displayName="Producentplats" ma:fieldId="{e174ebea-294d-44bc-9c09-0f97f1197811}" ma:sspId="39d54842-4abd-4019-b0bf-19e71d696155" ma:termSetId="45f1cc5b-3028-4a82-8c90-ecfb5e2e8603" ma:anchorId="00000000-0000-0000-0000-000000000000" ma:open="false" ma:isKeyword="false">
      <xsd:complexType>
        <xsd:sequence>
          <xsd:element ref="pc:Terms" minOccurs="0" maxOccurs="1"/>
        </xsd:sequence>
      </xsd:complexType>
    </xsd:element>
    <xsd:element name="NLLEstablishedBy" ma:index="38" ma:displayName="Upprättad av" ma:list="UserInfo" ma:SharePointGroup="0" ma:internalName="NLLEstablishedBy"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NLLEstablishedByQuickpart" ma:index="39" nillable="true" ma:displayName="Upprättad av Quickpart" ma:hidden="true" ma:internalName="NLLEstablishedByQuickpart">
      <xsd:simpleType>
        <xsd:restriction base="dms:Text"/>
      </xsd:simpleType>
    </xsd:element>
    <xsd:element name="VersionComment" ma:index="40" nillable="true" ma:displayName="Versionskommentar" ma:hidden="true" ma:internalName="VersionComment" ma:readOnly="false">
      <xsd:simpleType>
        <xsd:restriction base="dms:Text"/>
      </xsd:simpleType>
    </xsd:element>
    <xsd:element name="NLLPublishDateQuickpart" ma:index="41" nillable="true" ma:displayName="Publiceringsdatum Quickpart" ma:hidden="true" ma:internalName="NLLPublishDateQuickpart">
      <xsd:simpleType>
        <xsd:restriction base="dms:Text"/>
      </xsd:simpleType>
    </xsd:element>
    <xsd:element name="NLLLockWorkflows" ma:index="42" nillable="true" ma:displayName="ArbetsflödeKörs" ma:default="0" ma:hidden="true" ma:internalName="NLLLockWorkflows">
      <xsd:simpleType>
        <xsd:restriction base="dms:Boolean"/>
      </xsd:simpleType>
    </xsd:element>
    <xsd:element name="NLLPublished" ma:index="43" nillable="true" ma:displayName="Publicerad" ma:hidden="true" ma:internalName="NLLPublished">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918ce9-5289-4a18-805d-4141408e948c" elementFormDefault="qualified">
    <xsd:import namespace="http://schemas.microsoft.com/office/2006/documentManagement/types"/>
    <xsd:import namespace="http://schemas.microsoft.com/office/infopath/2007/PartnerControls"/>
    <xsd:element name="_dlc_DocId" ma:index="8" nillable="true" ma:displayName="Dokument-ID-värde" ma:description="Värdet för dokument-ID som tilldelats till det här objektet." ma:internalName="_dlc_DocId" ma:readOnly="true">
      <xsd:simpleType>
        <xsd:restriction base="dms:Text"/>
      </xsd:simpleType>
    </xsd:element>
    <xsd:element name="_dlc_DocIdUrl" ma:index="9"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Spara ID" ma:description="Behåll ID vid tillägg." ma:hidden="true" ma:internalName="_dlc_DocIdPersistId" ma:readOnly="true">
      <xsd:simpleType>
        <xsd:restriction base="dms:Boolean"/>
      </xsd:simpleType>
    </xsd:element>
    <xsd:element name="TaxKeywordTaxHTField" ma:index="15" nillable="true" ma:taxonomy="true" ma:internalName="TaxKeywordTaxHTField" ma:taxonomyFieldName="TaxKeyword" ma:displayName="NLL-Nyckelord" ma:fieldId="{23f27201-bee3-471e-b2e7-b64fd8b7ca38}" ma:taxonomyMulti="true" ma:sspId="39d54842-4abd-4019-b0bf-19e71d696155"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dec489-f745-4ed5-9c00-958a11aea6df" elementFormDefault="qualified">
    <xsd:import namespace="http://schemas.microsoft.com/office/2006/documentManagement/types"/>
    <xsd:import namespace="http://schemas.microsoft.com/office/infopath/2007/PartnerControls"/>
    <xsd:element name="VIS_DocumentId" ma:index="12" nillable="true" ma:displayName="Producentplats ID" ma:hidden="true" ma:internalName="VIS_Doc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DocumentStatus" ma:index="16" nillable="true" ma:displayName="Dokumentstatus" ma:hidden="true" ma:internalName="Dokumentstatus"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VISResponsible" ma:index="20" ma:displayName="Ansvarig" ma:list="UserInfo" ma:internalName="VISResponsible" ma:readOnly="fals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LLDiarienummer xmlns="http://schemas.microsoft.com/sharepoint/v3" xsi:nil="true"/>
    <VersionComment xmlns="http://schemas.microsoft.com/sharepoint/v3" xsi:nil="true"/>
    <NLLInformationclass xmlns="http://schemas.microsoft.com/sharepoint/v3">Publik</NLLInformationclass>
    <AnsvarigQuickpart xmlns="http://schemas.microsoft.com/sharepoint/v3">Beatrice Renlund</AnsvarigQuickpart>
    <NLLPublished xmlns="http://schemas.microsoft.com/sharepoint/v3" xsi:nil="true"/>
    <NLLStakeholderTaxHTField0 xmlns="http://schemas.microsoft.com/sharepoint/v3">
      <Terms xmlns="http://schemas.microsoft.com/office/infopath/2007/PartnerControls">
        <TermInfo xmlns="http://schemas.microsoft.com/office/infopath/2007/PartnerControls">
          <TermName xmlns="http://schemas.microsoft.com/office/infopath/2007/PartnerControls">Region Norrbotten</TermName>
          <TermId xmlns="http://schemas.microsoft.com/office/infopath/2007/PartnerControls">2ac66d7d-7456-4491-b0c4-3e1d538f92db</TermId>
        </TermInfo>
      </Terms>
    </NLLStakeholderTaxHTField0>
    <NLLInformationCollectionTaxHTField0 xmlns="http://schemas.microsoft.com/sharepoint/v3">
      <Terms xmlns="http://schemas.microsoft.com/office/infopath/2007/PartnerControls"/>
    </NLLInformationCollectionTaxHTField0>
    <NLLThinningTime xmlns="http://schemas.microsoft.com/sharepoint/v3">2027-10-30T23:00:00+00:00</NLLThinningTime>
    <NLLPublishDateQuickpart xmlns="http://schemas.microsoft.com/sharepoint/v3">2024-10-31</NLLPublishDateQuickpart>
    <NLLPublishingstatus xmlns="http://schemas.microsoft.com/sharepoint/v3">Publicerad</NLLPublishingstatus>
    <NLLPublishDate xmlns="http://schemas.microsoft.com/sharepoint/v3">2024-10-30T23:00:00+00:00</NLLPublishDate>
    <NLLProducerPlaceTaxHTField0 xmlns="http://schemas.microsoft.com/sharepoint/v3">
      <Terms xmlns="http://schemas.microsoft.com/office/infopath/2007/PartnerControls">
        <TermInfo xmlns="http://schemas.microsoft.com/office/infopath/2007/PartnerControls">
          <TermName xmlns="http://schemas.microsoft.com/office/infopath/2007/PartnerControls">Säkerhet Gällivare</TermName>
          <TermId xmlns="http://schemas.microsoft.com/office/infopath/2007/PartnerControls">21b84938-8987-479d-9dd0-1f47b9e9a564</TermId>
        </TermInfo>
      </Terms>
    </NLLProducerPlaceTaxHTField0>
    <NLLEstablishedByQuickpart xmlns="http://schemas.microsoft.com/sharepoint/v3">Beatrice Renlund</NLLEstablishedByQuickpart>
    <NLLDocumentTypeTaxHTField0 xmlns="http://schemas.microsoft.com/sharepoint/v3">
      <Terms xmlns="http://schemas.microsoft.com/office/infopath/2007/PartnerControls">
        <TermInfo xmlns="http://schemas.microsoft.com/office/infopath/2007/PartnerControls">
          <TermName xmlns="http://schemas.microsoft.com/office/infopath/2007/PartnerControls">Arbetsdokument</TermName>
          <TermId xmlns="http://schemas.microsoft.com/office/infopath/2007/PartnerControls">fe64199a-d700-493b-9984-68df985400d3</TermId>
        </TermInfo>
      </Terms>
    </NLLDocumentTypeTaxHTField0>
    <prdProcessTaxHTField0 xmlns="http://schemas.microsoft.com/sharepoint/v3">
      <Terms xmlns="http://schemas.microsoft.com/office/infopath/2007/PartnerControls"/>
    </prdProcessTaxHTField0>
    <NLLVersion xmlns="http://schemas.microsoft.com/sharepoint/v3">5.0</NLLVersion>
    <NLLLockWorkflows xmlns="http://schemas.microsoft.com/sharepoint/v3">false</NLLLockWorkflows>
    <NLLEstablishedBy xmlns="http://schemas.microsoft.com/sharepoint/v3">
      <UserInfo>
        <DisplayName>Beatrice Renlund</DisplayName>
        <AccountId>1102</AccountId>
        <AccountType/>
      </UserInfo>
    </NLLEstablishedBy>
    <NLLModifiedBy xmlns="http://schemas.microsoft.com/sharepoint/v3">Inga-Lill Modig</NLLModifiedBy>
    <NLLDocumentIDValue xmlns="http://schemas.microsoft.com/sharepoint/v3">ARBGRP320-4-70</NLLDocumentIDValue>
    <TaxKeywordTaxHTField xmlns="c7918ce9-5289-4a18-805d-4141408e948c">
      <Terms xmlns="http://schemas.microsoft.com/office/infopath/2007/PartnerControls"/>
    </TaxKeywordTaxHTField>
    <_dlc_DocId xmlns="c7918ce9-5289-4a18-805d-4141408e948c">ARBGRP320-4-70</_dlc_DocId>
    <_dlc_DocIdUrl xmlns="c7918ce9-5289-4a18-805d-4141408e948c">
      <Url>http://spportal.extvis.local/process/administrativ/_layouts/15/DocIdRedir.aspx?ID=ARBGRP320-4-70</Url>
      <Description>ARBGRP320-4-70</Description>
    </_dlc_DocIdUrl>
    <_dlc_DocIdPersistId xmlns="c7918ce9-5289-4a18-805d-4141408e948c">true</_dlc_DocIdPersistId>
    <_dlc_ExpireDateSaved xmlns="http://schemas.microsoft.com/sharepoint/v3" xsi:nil="true"/>
    <_dlc_ExpireDate xmlns="http://schemas.microsoft.com/sharepoint/v3">2027-11-30T00:00:00+00:00</_dlc_ExpireDate>
    <VISResponsible xmlns="e1dec489-f745-4ed5-9c00-958a11aea6df">
      <UserInfo>
        <DisplayName>Beatrice Renlund</DisplayName>
        <AccountId>1102</AccountId>
        <AccountType/>
      </UserInfo>
    </VISResponsible>
    <VIS_DocumentId xmlns="e1dec489-f745-4ed5-9c00-958a11aea6df">
      <Url>https://samarbeta.nll.se/producentplats/sakerhetgallivare/_layouts/15/DocIdRedir.aspx?ID=ARBGRP320-4-70</Url>
      <Description>ARBGRP320-4-70</Description>
    </VIS_DocumentId>
    <DocumentStatus xmlns="e1dec489-f745-4ed5-9c00-958a11aea6df">
      <Url>https://samarbeta.nll.se/producentplats/sakerhetgallivare/_layouts/15/wrkstat.aspx?List=5ae01a42-3856-4089-a1f3-787e5239d915&amp;WorkflowInstanceName=26d105be-08b5-483b-b154-b7ef2cdad82e</Url>
      <Description>Publicerad</Description>
    </DocumentStatus>
    <_dlc_Exempt xmlns="http://schemas.microsoft.com/sharepoint/v3">false</_dlc_Exempt>
  </documentManagement>
</p:properties>
</file>

<file path=customXml/item4.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FC40F9-5CAA-41AB-8B3C-796F21978DBC}"/>
</file>

<file path=customXml/itemProps2.xml><?xml version="1.0" encoding="utf-8"?>
<ds:datastoreItem xmlns:ds="http://schemas.openxmlformats.org/officeDocument/2006/customXml" ds:itemID="{911964E6-E745-44A0-A72F-9C6BD1E5796C}"/>
</file>

<file path=customXml/itemProps3.xml><?xml version="1.0" encoding="utf-8"?>
<ds:datastoreItem xmlns:ds="http://schemas.openxmlformats.org/officeDocument/2006/customXml" ds:itemID="{402CBA54-0CCA-4C6F-8B18-BB7DF4D4D382}">
  <ds:schemaRefs>
    <ds:schemaRef ds:uri="339344a9-a9b9-41ae-abaa-0c336d266127"/>
    <ds:schemaRef ds:uri="http://purl.org/dc/terms/"/>
    <ds:schemaRef ds:uri="http://schemas.microsoft.com/office/2006/documentManagement/types"/>
    <ds:schemaRef ds:uri="http://schemas.microsoft.com/sharepoint/v3"/>
    <ds:schemaRef ds:uri="http://purl.org/dc/dcmityp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4.xml><?xml version="1.0" encoding="utf-8"?>
<ds:datastoreItem xmlns:ds="http://schemas.openxmlformats.org/officeDocument/2006/customXml" ds:itemID="{4C4B2383-BA05-4ECC-BBCA-B10C6004341F}"/>
</file>

<file path=customXml/itemProps5.xml><?xml version="1.0" encoding="utf-8"?>
<ds:datastoreItem xmlns:ds="http://schemas.openxmlformats.org/officeDocument/2006/customXml" ds:itemID="{57566190-6B74-4576-B5D3-F70C79F6779C}"/>
</file>

<file path=docProps/app.xml><?xml version="1.0" encoding="utf-8"?>
<Properties xmlns="http://schemas.openxmlformats.org/officeDocument/2006/extended-properties" xmlns:vt="http://schemas.openxmlformats.org/officeDocument/2006/docPropsVTypes">
  <Template/>
  <TotalTime>27</TotalTime>
  <Words>282</Words>
  <Application>Microsoft Office PowerPoint</Application>
  <PresentationFormat>A4 (210 x 297 mm)</PresentationFormat>
  <Paragraphs>149</Paragraphs>
  <Slides>10</Slides>
  <Notes>0</Notes>
  <HiddenSlides>0</HiddenSlides>
  <MMClips>0</MMClips>
  <ScaleCrop>false</ScaleCrop>
  <HeadingPairs>
    <vt:vector size="6" baseType="variant">
      <vt:variant>
        <vt:lpstr>Använt teckensnitt</vt:lpstr>
      </vt:variant>
      <vt:variant>
        <vt:i4>4</vt:i4>
      </vt:variant>
      <vt:variant>
        <vt:lpstr>Tema</vt:lpstr>
      </vt:variant>
      <vt:variant>
        <vt:i4>3</vt:i4>
      </vt:variant>
      <vt:variant>
        <vt:lpstr>Bildrubriker</vt:lpstr>
      </vt:variant>
      <vt:variant>
        <vt:i4>10</vt:i4>
      </vt:variant>
    </vt:vector>
  </HeadingPairs>
  <TitlesOfParts>
    <vt:vector size="17" baseType="lpstr">
      <vt:lpstr>Arial</vt:lpstr>
      <vt:lpstr>Calibri</vt:lpstr>
      <vt:lpstr>Times New Roman</vt:lpstr>
      <vt:lpstr>Wingdings</vt:lpstr>
      <vt:lpstr>Region Norrbotten_vit</vt:lpstr>
      <vt:lpstr>Office-tema</vt:lpstr>
      <vt:lpstr>1_Office-tema</vt:lpstr>
      <vt:lpstr>Brandkort - Redigerbar mall</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Brandkort - Redigerbar mall</dc:title>
  <dc:creator/>
  <cp:keywords/>
  <cp:lastModifiedBy>Inga-Lill Modig</cp:lastModifiedBy>
  <cp:revision>7</cp:revision>
  <cp:lastPrinted>2015-10-01T11:12:07Z</cp:lastPrinted>
  <dcterms:created xsi:type="dcterms:W3CDTF">2017-03-16T14:21:56Z</dcterms:created>
  <dcterms:modified xsi:type="dcterms:W3CDTF">2022-09-22T09:13:03Z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NLLProducerPlace">
    <vt:lpwstr>1002;#Säkerhet Gällivare|21b84938-8987-479d-9dd0-1f47b9e9a564</vt:lpwstr>
  </property>
  <property fmtid="{D5CDD505-2E9C-101B-9397-08002B2CF9AE}" pid="4" name="CareActionCodeSurgical">
    <vt:lpwstr/>
  </property>
  <property fmtid="{D5CDD505-2E9C-101B-9397-08002B2CF9AE}" pid="5" name="NLLStakeholder">
    <vt:lpwstr>1687;#Region Norrbotten|2ac66d7d-7456-4491-b0c4-3e1d538f92db</vt:lpwstr>
  </property>
  <property fmtid="{D5CDD505-2E9C-101B-9397-08002B2CF9AE}" pid="6" name="NLLInformationCollection">
    <vt:lpwstr/>
  </property>
  <property fmtid="{D5CDD505-2E9C-101B-9397-08002B2CF9AE}" pid="7" name="PsychiatricCodeTaxHTField0">
    <vt:lpwstr/>
  </property>
  <property fmtid="{D5CDD505-2E9C-101B-9397-08002B2CF9AE}" pid="8" name="TLVCodeDiagnosisTaxHTField0">
    <vt:lpwstr/>
  </property>
  <property fmtid="{D5CDD505-2E9C-101B-9397-08002B2CF9AE}" pid="9" name="ContentTypeId">
    <vt:lpwstr>0x010100D7963E0E5B7A40E5AEA07389401D709F00FB54EFF0F3EB48149DBBD9563453E190010089AE0331FD2FA7449C72752FA02E10A2</vt:lpwstr>
  </property>
  <property fmtid="{D5CDD505-2E9C-101B-9397-08002B2CF9AE}" pid="10" name="SpecialtyTaxHTField0">
    <vt:lpwstr/>
  </property>
  <property fmtid="{D5CDD505-2E9C-101B-9397-08002B2CF9AE}" pid="11" name="CareActionCodeNonSurgical">
    <vt:lpwstr/>
  </property>
  <property fmtid="{D5CDD505-2E9C-101B-9397-08002B2CF9AE}" pid="12" name="NLLMtptCode">
    <vt:lpwstr/>
  </property>
  <property fmtid="{D5CDD505-2E9C-101B-9397-08002B2CF9AE}" pid="13" name="Specialty">
    <vt:lpwstr/>
  </property>
  <property fmtid="{D5CDD505-2E9C-101B-9397-08002B2CF9AE}" pid="14" name="ICD10Code">
    <vt:lpwstr/>
  </property>
  <property fmtid="{D5CDD505-2E9C-101B-9397-08002B2CF9AE}" pid="15" name="AnalysisNameTaxHTField0">
    <vt:lpwstr/>
  </property>
  <property fmtid="{D5CDD505-2E9C-101B-9397-08002B2CF9AE}" pid="16" name="NLLMeetingTypeTaxHTField0">
    <vt:lpwstr/>
  </property>
  <property fmtid="{D5CDD505-2E9C-101B-9397-08002B2CF9AE}" pid="17" name="CareActionCodeSurgicalTaxHTField0">
    <vt:lpwstr/>
  </property>
  <property fmtid="{D5CDD505-2E9C-101B-9397-08002B2CF9AE}" pid="18" name="PharmaceuticalCodeTaxHTField0">
    <vt:lpwstr/>
  </property>
  <property fmtid="{D5CDD505-2E9C-101B-9397-08002B2CF9AE}" pid="19" name="NLLTargetGroup">
    <vt:lpwstr/>
  </property>
  <property fmtid="{D5CDD505-2E9C-101B-9397-08002B2CF9AE}" pid="20" name="NLLDecisionLevelManagedTaxHTField0">
    <vt:lpwstr/>
  </property>
  <property fmtid="{D5CDD505-2E9C-101B-9397-08002B2CF9AE}" pid="21" name="CompulsoryAction">
    <vt:lpwstr/>
  </property>
  <property fmtid="{D5CDD505-2E9C-101B-9397-08002B2CF9AE}" pid="22" name="ICD10CodeTaxHTField0">
    <vt:lpwstr/>
  </property>
  <property fmtid="{D5CDD505-2E9C-101B-9397-08002B2CF9AE}" pid="23" name="NLLDecisionLevelManaged">
    <vt:lpwstr/>
  </property>
  <property fmtid="{D5CDD505-2E9C-101B-9397-08002B2CF9AE}" pid="24" name="NLLFactOwner">
    <vt:lpwstr/>
  </property>
  <property fmtid="{D5CDD505-2E9C-101B-9397-08002B2CF9AE}" pid="25" name="prdProcess">
    <vt:lpwstr/>
  </property>
  <property fmtid="{D5CDD505-2E9C-101B-9397-08002B2CF9AE}" pid="26" name="RadiologicalCode">
    <vt:lpwstr/>
  </property>
  <property fmtid="{D5CDD505-2E9C-101B-9397-08002B2CF9AE}" pid="27" name="TLVCodeAction">
    <vt:lpwstr/>
  </property>
  <property fmtid="{D5CDD505-2E9C-101B-9397-08002B2CF9AE}" pid="28" name="References">
    <vt:lpwstr/>
  </property>
  <property fmtid="{D5CDD505-2E9C-101B-9397-08002B2CF9AE}" pid="29" name="TLVCodeDiagnosis">
    <vt:lpwstr/>
  </property>
  <property fmtid="{D5CDD505-2E9C-101B-9397-08002B2CF9AE}" pid="30" name="PharmaceuticalCode">
    <vt:lpwstr/>
  </property>
  <property fmtid="{D5CDD505-2E9C-101B-9397-08002B2CF9AE}" pid="31" name="ReferencesTaxHTField0">
    <vt:lpwstr/>
  </property>
  <property fmtid="{D5CDD505-2E9C-101B-9397-08002B2CF9AE}" pid="32" name="TLVCodeActionTaxHTField0">
    <vt:lpwstr/>
  </property>
  <property fmtid="{D5CDD505-2E9C-101B-9397-08002B2CF9AE}" pid="33" name="NLLProjectTypeTaxHTField0">
    <vt:lpwstr/>
  </property>
  <property fmtid="{D5CDD505-2E9C-101B-9397-08002B2CF9AE}" pid="34" name="PsychiatricCode">
    <vt:lpwstr/>
  </property>
  <property fmtid="{D5CDD505-2E9C-101B-9397-08002B2CF9AE}" pid="35" name="RadiologicalCodeTaxHTField0">
    <vt:lpwstr/>
  </property>
  <property fmtid="{D5CDD505-2E9C-101B-9397-08002B2CF9AE}" pid="36" name="NLLDocumentType">
    <vt:lpwstr>1454;#Arbetsdokument|fe64199a-d700-493b-9984-68df985400d3</vt:lpwstr>
  </property>
  <property fmtid="{D5CDD505-2E9C-101B-9397-08002B2CF9AE}" pid="37" name="NLLProjectType">
    <vt:lpwstr/>
  </property>
  <property fmtid="{D5CDD505-2E9C-101B-9397-08002B2CF9AE}" pid="38" name="AnalysisName">
    <vt:lpwstr/>
  </property>
  <property fmtid="{D5CDD505-2E9C-101B-9397-08002B2CF9AE}" pid="39" name="NLLMtptCodeTaxHTField0">
    <vt:lpwstr/>
  </property>
  <property fmtid="{D5CDD505-2E9C-101B-9397-08002B2CF9AE}" pid="40" name="CareActionCodeNonSurgicalTaxHTField0">
    <vt:lpwstr/>
  </property>
  <property fmtid="{D5CDD505-2E9C-101B-9397-08002B2CF9AE}" pid="41" name="CompulsoryActionTaxHTField0">
    <vt:lpwstr/>
  </property>
  <property fmtid="{D5CDD505-2E9C-101B-9397-08002B2CF9AE}" pid="42" name="NLLMeetingType">
    <vt:lpwstr/>
  </property>
  <property fmtid="{D5CDD505-2E9C-101B-9397-08002B2CF9AE}" pid="43" name="NLLApprovedByQuickPart">
    <vt:lpwstr/>
  </property>
  <property fmtid="{D5CDD505-2E9C-101B-9397-08002B2CF9AE}" pid="44" name="NLLProjectDescription">
    <vt:lpwstr/>
  </property>
  <property fmtid="{D5CDD505-2E9C-101B-9397-08002B2CF9AE}" pid="45" name="NPUCode">
    <vt:lpwstr/>
  </property>
  <property fmtid="{D5CDD505-2E9C-101B-9397-08002B2CF9AE}" pid="46" name="NLLClosureDate">
    <vt:lpwstr/>
  </property>
  <property fmtid="{D5CDD505-2E9C-101B-9397-08002B2CF9AE}" pid="47" name="NLLProducerplaceID">
    <vt:lpwstr/>
  </property>
  <property fmtid="{D5CDD505-2E9C-101B-9397-08002B2CF9AE}" pid="48" name="NLLPublishedTemplate">
    <vt:lpwstr/>
  </property>
  <property fmtid="{D5CDD505-2E9C-101B-9397-08002B2CF9AE}" pid="49" name="NLLWFComment">
    <vt:lpwstr/>
  </property>
  <property fmtid="{D5CDD505-2E9C-101B-9397-08002B2CF9AE}" pid="50" name="NLLPTCName">
    <vt:lpwstr/>
  </property>
  <property fmtid="{D5CDD505-2E9C-101B-9397-08002B2CF9AE}" pid="51" name="NLLProjectUrl">
    <vt:lpwstr/>
  </property>
  <property fmtid="{D5CDD505-2E9C-101B-9397-08002B2CF9AE}" pid="52" name="NLLSteeringGroup">
    <vt:lpwstr/>
  </property>
  <property fmtid="{D5CDD505-2E9C-101B-9397-08002B2CF9AE}" pid="53" name="NLLTemplateStatus">
    <vt:lpwstr/>
  </property>
  <property fmtid="{D5CDD505-2E9C-101B-9397-08002B2CF9AE}" pid="54" name="NLLProjectLeader">
    <vt:lpwstr/>
  </property>
  <property fmtid="{D5CDD505-2E9C-101B-9397-08002B2CF9AE}" pid="56" name="NLLDefaultTemplate">
    <vt:lpwstr/>
  </property>
  <property fmtid="{D5CDD505-2E9C-101B-9397-08002B2CF9AE}" pid="57" name="NLLApprovedBy">
    <vt:lpwstr/>
  </property>
  <property fmtid="{D5CDD505-2E9C-101B-9397-08002B2CF9AE}" pid="58" name="NLLProjectVisitor">
    <vt:lpwstr/>
  </property>
  <property fmtid="{D5CDD505-2E9C-101B-9397-08002B2CF9AE}" pid="59" name="NLLProjectDivisionTaxHTField0">
    <vt:lpwstr/>
  </property>
  <property fmtid="{D5CDD505-2E9C-101B-9397-08002B2CF9AE}" pid="60" name="NLLProjectOwner">
    <vt:lpwstr/>
  </property>
  <property fmtid="{D5CDD505-2E9C-101B-9397-08002B2CF9AE}" pid="61" name="NPUCodeTaxHTField0">
    <vt:lpwstr/>
  </property>
  <property fmtid="{D5CDD505-2E9C-101B-9397-08002B2CF9AE}" pid="62" name="NLLTemplateFolderDescription">
    <vt:lpwstr/>
  </property>
  <property fmtid="{D5CDD505-2E9C-101B-9397-08002B2CF9AE}" pid="63" name="NLLProjectOrderStatus">
    <vt:lpwstr/>
  </property>
  <property fmtid="{D5CDD505-2E9C-101B-9397-08002B2CF9AE}" pid="64" name="NLLReferenceGroup">
    <vt:lpwstr/>
  </property>
  <property fmtid="{D5CDD505-2E9C-101B-9397-08002B2CF9AE}" pid="65" name="NLLInitiationDate">
    <vt:lpwstr/>
  </property>
  <property fmtid="{D5CDD505-2E9C-101B-9397-08002B2CF9AE}" pid="67" name="NLLProjectNr">
    <vt:lpwstr/>
  </property>
  <property fmtid="{D5CDD505-2E9C-101B-9397-08002B2CF9AE}" pid="68" name="NLLWindingUpDate">
    <vt:lpwstr/>
  </property>
  <property fmtid="{D5CDD505-2E9C-101B-9397-08002B2CF9AE}" pid="69" name="NLLPTCProcessTeam">
    <vt:lpwstr/>
  </property>
  <property fmtid="{D5CDD505-2E9C-101B-9397-08002B2CF9AE}" pid="70" name="NLLImplementationDate">
    <vt:lpwstr/>
  </property>
  <property fmtid="{D5CDD505-2E9C-101B-9397-08002B2CF9AE}" pid="71" name="NLLProjectDivision">
    <vt:lpwstr/>
  </property>
  <property fmtid="{D5CDD505-2E9C-101B-9397-08002B2CF9AE}" pid="72" name="NLLLatestProjectTrackingDate">
    <vt:lpwstr/>
  </property>
  <property fmtid="{D5CDD505-2E9C-101B-9397-08002B2CF9AE}" pid="73" name="NLLProjectTypeText">
    <vt:lpwstr/>
  </property>
  <property fmtid="{D5CDD505-2E9C-101B-9397-08002B2CF9AE}" pid="74" name="NLLEstablishingDate">
    <vt:lpwstr/>
  </property>
  <property fmtid="{D5CDD505-2E9C-101B-9397-08002B2CF9AE}" pid="75" name="NLLProjectMember">
    <vt:lpwstr/>
  </property>
  <property fmtid="{D5CDD505-2E9C-101B-9397-08002B2CF9AE}" pid="76" name="NLLProcessTeamLookup">
    <vt:lpwstr/>
  </property>
  <property fmtid="{D5CDD505-2E9C-101B-9397-08002B2CF9AE}" pid="77" name="NLLProjectLeaderDiv">
    <vt:lpwstr/>
  </property>
  <property fmtid="{D5CDD505-2E9C-101B-9397-08002B2CF9AE}" pid="78" name="NLLProjectName">
    <vt:lpwstr/>
  </property>
  <property fmtid="{D5CDD505-2E9C-101B-9397-08002B2CF9AE}" pid="79" name="NLLProjectStatus">
    <vt:lpwstr/>
  </property>
  <property fmtid="{D5CDD505-2E9C-101B-9397-08002B2CF9AE}" pid="80" name="_dlc_policyId">
    <vt:lpwstr>0x010100D7963E0E5B7A40E5AEA07389401D709F00FB54EFF0F3EB48149DBBD9563453E190|1214505165</vt:lpwstr>
  </property>
  <property fmtid="{D5CDD505-2E9C-101B-9397-08002B2CF9AE}" pid="81" name="ItemRetentionFormula">
    <vt:lpwstr>&lt;formula id="Microsoft.Office.RecordsManagement.PolicyFeatures.Expiration.Formula.BuiltIn"&gt;&lt;number&gt;1&lt;/number&gt;&lt;property&gt;NLLThinningTime&lt;/property&gt;&lt;propertyid&gt;2793489f-7251-475b-a975-480031914936&lt;/propertyid&gt;&lt;period&gt;months&lt;/period&gt;&lt;/formula&gt;</vt:lpwstr>
  </property>
  <property fmtid="{D5CDD505-2E9C-101B-9397-08002B2CF9AE}" pid="82" name="_dlc_DocIdItemGuid">
    <vt:lpwstr>778386ea-76cc-4424-98e7-a1b0eb3c92e8</vt:lpwstr>
  </property>
  <property fmtid="{D5CDD505-2E9C-101B-9397-08002B2CF9AE}" pid="84" name="_dlc_ItemStageId">
    <vt:lpwstr/>
  </property>
  <property fmtid="{D5CDD505-2E9C-101B-9397-08002B2CF9AE}" pid="86" name="TaxCatchAll">
    <vt:lpwstr>1454;#Arbetsdokument|fe64199a-d700-493b-9984-68df985400d3;#1002;#Säkerhet Gällivare|21b84938-8987-479d-9dd0-1f47b9e9a564;#1687;#Region Norrbotten|2ac66d7d-7456-4491-b0c4-3e1d538f92db</vt:lpwstr>
  </property>
  <property fmtid="{D5CDD505-2E9C-101B-9397-08002B2CF9AE}" pid="87" name="Order">
    <vt:r8>3150900</vt:r8>
  </property>
  <property fmtid="{D5CDD505-2E9C-101B-9397-08002B2CF9AE}" pid="88" name="xd_ProgID">
    <vt:lpwstr/>
  </property>
  <property fmtid="{D5CDD505-2E9C-101B-9397-08002B2CF9AE}" pid="89" name="_SourceUrl">
    <vt:lpwstr/>
  </property>
  <property fmtid="{D5CDD505-2E9C-101B-9397-08002B2CF9AE}" pid="90" name="_SharedFileIndex">
    <vt:lpwstr/>
  </property>
  <property fmtid="{D5CDD505-2E9C-101B-9397-08002B2CF9AE}" pid="91" name="TemplateUrl">
    <vt:lpwstr/>
  </property>
  <property fmtid="{D5CDD505-2E9C-101B-9397-08002B2CF9AE}" pid="93" name="NLLDecisionLevelGoverning">
    <vt:lpwstr/>
  </property>
  <property fmtid="{D5CDD505-2E9C-101B-9397-08002B2CF9AE}" pid="94" name="NLLFactOwnerText">
    <vt:lpwstr/>
  </property>
  <property fmtid="{D5CDD505-2E9C-101B-9397-08002B2CF9AE}" pid="95" name="xd_Signature">
    <vt:bool>false</vt:bool>
  </property>
  <property fmtid="{D5CDD505-2E9C-101B-9397-08002B2CF9AE}" pid="96" name="NLLDecisionLevel">
    <vt:lpwstr/>
  </property>
  <property fmtid="{D5CDD505-2E9C-101B-9397-08002B2CF9AE}" pid="97" name="NLLPTCProcessLeader">
    <vt:lpwstr/>
  </property>
  <property fmtid="{D5CDD505-2E9C-101B-9397-08002B2CF9AE}" pid="99" name="NLLPTCVISEditor">
    <vt:lpwstr/>
  </property>
</Properties>
</file>